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447" r:id="rId2"/>
    <p:sldId id="256" r:id="rId3"/>
    <p:sldId id="446" r:id="rId4"/>
    <p:sldId id="448" r:id="rId5"/>
    <p:sldId id="449" r:id="rId6"/>
    <p:sldId id="450" r:id="rId7"/>
    <p:sldId id="451" r:id="rId8"/>
    <p:sldId id="452" r:id="rId9"/>
    <p:sldId id="453" r:id="rId10"/>
    <p:sldId id="454" r:id="rId11"/>
    <p:sldId id="455" r:id="rId12"/>
    <p:sldId id="457" r:id="rId13"/>
    <p:sldId id="456" r:id="rId14"/>
    <p:sldId id="458" r:id="rId15"/>
    <p:sldId id="459" r:id="rId16"/>
    <p:sldId id="461" r:id="rId17"/>
    <p:sldId id="466" r:id="rId18"/>
    <p:sldId id="462" r:id="rId19"/>
    <p:sldId id="463" r:id="rId20"/>
    <p:sldId id="464" r:id="rId21"/>
    <p:sldId id="465" r:id="rId22"/>
    <p:sldId id="467" r:id="rId23"/>
    <p:sldId id="468" r:id="rId24"/>
    <p:sldId id="469" r:id="rId25"/>
    <p:sldId id="470" r:id="rId26"/>
    <p:sldId id="471" r:id="rId27"/>
    <p:sldId id="472" r:id="rId28"/>
    <p:sldId id="473" r:id="rId29"/>
    <p:sldId id="474" r:id="rId30"/>
    <p:sldId id="475" r:id="rId31"/>
    <p:sldId id="476" r:id="rId32"/>
    <p:sldId id="477" r:id="rId33"/>
    <p:sldId id="478" r:id="rId34"/>
    <p:sldId id="479" r:id="rId35"/>
    <p:sldId id="480" r:id="rId36"/>
    <p:sldId id="481" r:id="rId37"/>
    <p:sldId id="482" r:id="rId38"/>
    <p:sldId id="483" r:id="rId39"/>
    <p:sldId id="484" r:id="rId40"/>
    <p:sldId id="485" r:id="rId41"/>
    <p:sldId id="486" r:id="rId42"/>
    <p:sldId id="487" r:id="rId43"/>
    <p:sldId id="488" r:id="rId44"/>
    <p:sldId id="489" r:id="rId45"/>
    <p:sldId id="490" r:id="rId46"/>
    <p:sldId id="491" r:id="rId47"/>
    <p:sldId id="492" r:id="rId48"/>
    <p:sldId id="496" r:id="rId49"/>
    <p:sldId id="493" r:id="rId50"/>
    <p:sldId id="494" r:id="rId51"/>
    <p:sldId id="495" r:id="rId52"/>
    <p:sldId id="497" r:id="rId53"/>
    <p:sldId id="498" r:id="rId54"/>
    <p:sldId id="499" r:id="rId55"/>
    <p:sldId id="500" r:id="rId56"/>
    <p:sldId id="501" r:id="rId57"/>
    <p:sldId id="502" r:id="rId58"/>
    <p:sldId id="503" r:id="rId59"/>
    <p:sldId id="504" r:id="rId60"/>
    <p:sldId id="445" r:id="rId61"/>
    <p:sldId id="443" r:id="rId62"/>
    <p:sldId id="444"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348678-4962-4F7F-9A4B-0C060AFC2AC1}">
          <p14:sldIdLst>
            <p14:sldId id="447"/>
            <p14:sldId id="256"/>
            <p14:sldId id="446"/>
            <p14:sldId id="448"/>
            <p14:sldId id="449"/>
            <p14:sldId id="450"/>
            <p14:sldId id="451"/>
            <p14:sldId id="452"/>
            <p14:sldId id="453"/>
            <p14:sldId id="454"/>
            <p14:sldId id="455"/>
            <p14:sldId id="457"/>
            <p14:sldId id="456"/>
            <p14:sldId id="458"/>
            <p14:sldId id="459"/>
            <p14:sldId id="461"/>
            <p14:sldId id="466"/>
            <p14:sldId id="462"/>
            <p14:sldId id="463"/>
            <p14:sldId id="464"/>
            <p14:sldId id="465"/>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6"/>
            <p14:sldId id="493"/>
            <p14:sldId id="494"/>
            <p14:sldId id="495"/>
            <p14:sldId id="497"/>
            <p14:sldId id="498"/>
            <p14:sldId id="499"/>
            <p14:sldId id="500"/>
            <p14:sldId id="501"/>
            <p14:sldId id="502"/>
            <p14:sldId id="503"/>
            <p14:sldId id="504"/>
            <p14:sldId id="445"/>
            <p14:sldId id="443"/>
            <p14:sldId id="44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ikrashna Parikh" initials="HP" lastIdx="1" clrIdx="0">
    <p:extLst>
      <p:ext uri="{19B8F6BF-5375-455C-9EA6-DF929625EA0E}">
        <p15:presenceInfo xmlns:p15="http://schemas.microsoft.com/office/powerpoint/2012/main" userId="a7401134b5b3a7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12C8FCA-0862-499C-8ABE-197B6284F78C}" type="datetimeFigureOut">
              <a:rPr lang="en-IN" smtClean="0"/>
              <a:t>28-10-2022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0A0DB9AD-9FAD-4868-945F-4F16AEA0BD11}"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2099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2C8FCA-0862-499C-8ABE-197B6284F78C}" type="datetimeFigureOut">
              <a:rPr lang="en-IN" smtClean="0"/>
              <a:t>28-10-2022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0DB9AD-9FAD-4868-945F-4F16AEA0BD11}" type="slidenum">
              <a:rPr lang="en-IN" smtClean="0"/>
              <a:t>‹#›</a:t>
            </a:fld>
            <a:endParaRPr lang="en-IN"/>
          </a:p>
        </p:txBody>
      </p:sp>
    </p:spTree>
    <p:extLst>
      <p:ext uri="{BB962C8B-B14F-4D97-AF65-F5344CB8AC3E}">
        <p14:creationId xmlns:p14="http://schemas.microsoft.com/office/powerpoint/2010/main" val="354076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2C8FCA-0862-499C-8ABE-197B6284F78C}" type="datetimeFigureOut">
              <a:rPr lang="en-IN" smtClean="0"/>
              <a:t>28-10-2022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0DB9AD-9FAD-4868-945F-4F16AEA0BD11}"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6432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2C8FCA-0862-499C-8ABE-197B6284F78C}" type="datetimeFigureOut">
              <a:rPr lang="en-IN" smtClean="0"/>
              <a:t>28-10-2022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0DB9AD-9FAD-4868-945F-4F16AEA0BD11}"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439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2C8FCA-0862-499C-8ABE-197B6284F78C}" type="datetimeFigureOut">
              <a:rPr lang="en-IN" smtClean="0"/>
              <a:t>28-10-2022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0DB9AD-9FAD-4868-945F-4F16AEA0BD11}" type="slidenum">
              <a:rPr lang="en-IN" smtClean="0"/>
              <a:t>‹#›</a:t>
            </a:fld>
            <a:endParaRPr lang="en-IN"/>
          </a:p>
        </p:txBody>
      </p:sp>
    </p:spTree>
    <p:extLst>
      <p:ext uri="{BB962C8B-B14F-4D97-AF65-F5344CB8AC3E}">
        <p14:creationId xmlns:p14="http://schemas.microsoft.com/office/powerpoint/2010/main" val="3679406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2C8FCA-0862-499C-8ABE-197B6284F78C}" type="datetimeFigureOut">
              <a:rPr lang="en-IN" smtClean="0"/>
              <a:t>28-10-2022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0DB9AD-9FAD-4868-945F-4F16AEA0BD11}"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0510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2C8FCA-0862-499C-8ABE-197B6284F78C}" type="datetimeFigureOut">
              <a:rPr lang="en-IN" smtClean="0"/>
              <a:t>28-10-2022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0DB9AD-9FAD-4868-945F-4F16AEA0BD11}"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0842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2C8FCA-0862-499C-8ABE-197B6284F78C}" type="datetimeFigureOut">
              <a:rPr lang="en-IN" smtClean="0"/>
              <a:t>28-10-2022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0DB9AD-9FAD-4868-945F-4F16AEA0BD11}"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1547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2C8FCA-0862-499C-8ABE-197B6284F78C}" type="datetimeFigureOut">
              <a:rPr lang="en-IN" smtClean="0"/>
              <a:t>28-10-2022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0DB9AD-9FAD-4868-945F-4F16AEA0BD11}"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41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2C8FCA-0862-499C-8ABE-197B6284F78C}" type="datetimeFigureOut">
              <a:rPr lang="en-IN" smtClean="0"/>
              <a:t>28-10-2022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0DB9AD-9FAD-4868-945F-4F16AEA0BD11}" type="slidenum">
              <a:rPr lang="en-IN" smtClean="0"/>
              <a:t>‹#›</a:t>
            </a:fld>
            <a:endParaRPr lang="en-IN"/>
          </a:p>
        </p:txBody>
      </p:sp>
    </p:spTree>
    <p:extLst>
      <p:ext uri="{BB962C8B-B14F-4D97-AF65-F5344CB8AC3E}">
        <p14:creationId xmlns:p14="http://schemas.microsoft.com/office/powerpoint/2010/main" val="3780935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2C8FCA-0862-499C-8ABE-197B6284F78C}" type="datetimeFigureOut">
              <a:rPr lang="en-IN" smtClean="0"/>
              <a:t>28-10-2022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0DB9AD-9FAD-4868-945F-4F16AEA0BD11}"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2592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2C8FCA-0862-499C-8ABE-197B6284F78C}" type="datetimeFigureOut">
              <a:rPr lang="en-IN" smtClean="0"/>
              <a:t>28-10-2022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0DB9AD-9FAD-4868-945F-4F16AEA0BD11}" type="slidenum">
              <a:rPr lang="en-IN" smtClean="0"/>
              <a:t>‹#›</a:t>
            </a:fld>
            <a:endParaRPr lang="en-IN"/>
          </a:p>
        </p:txBody>
      </p:sp>
    </p:spTree>
    <p:extLst>
      <p:ext uri="{BB962C8B-B14F-4D97-AF65-F5344CB8AC3E}">
        <p14:creationId xmlns:p14="http://schemas.microsoft.com/office/powerpoint/2010/main" val="2790986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2C8FCA-0862-499C-8ABE-197B6284F78C}" type="datetimeFigureOut">
              <a:rPr lang="en-IN" smtClean="0"/>
              <a:t>28-10-2022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0DB9AD-9FAD-4868-945F-4F16AEA0BD11}"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2165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2C8FCA-0862-499C-8ABE-197B6284F78C}" type="datetimeFigureOut">
              <a:rPr lang="en-IN" smtClean="0"/>
              <a:t>28-10-2022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0DB9AD-9FAD-4868-945F-4F16AEA0BD11}"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233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2C8FCA-0862-499C-8ABE-197B6284F78C}" type="datetimeFigureOut">
              <a:rPr lang="en-IN" smtClean="0"/>
              <a:t>28-10-2022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0DB9AD-9FAD-4868-945F-4F16AEA0BD11}" type="slidenum">
              <a:rPr lang="en-IN" smtClean="0"/>
              <a:t>‹#›</a:t>
            </a:fld>
            <a:endParaRPr lang="en-IN"/>
          </a:p>
        </p:txBody>
      </p:sp>
    </p:spTree>
    <p:extLst>
      <p:ext uri="{BB962C8B-B14F-4D97-AF65-F5344CB8AC3E}">
        <p14:creationId xmlns:p14="http://schemas.microsoft.com/office/powerpoint/2010/main" val="1968217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2C8FCA-0862-499C-8ABE-197B6284F78C}" type="datetimeFigureOut">
              <a:rPr lang="en-IN" smtClean="0"/>
              <a:t>28-10-2022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0DB9AD-9FAD-4868-945F-4F16AEA0BD11}"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4634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2C8FCA-0862-499C-8ABE-197B6284F78C}" type="datetimeFigureOut">
              <a:rPr lang="en-IN" smtClean="0"/>
              <a:t>28-10-2022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0DB9AD-9FAD-4868-945F-4F16AEA0BD11}" type="slidenum">
              <a:rPr lang="en-IN" smtClean="0"/>
              <a:t>‹#›</a:t>
            </a:fld>
            <a:endParaRPr lang="en-IN"/>
          </a:p>
        </p:txBody>
      </p:sp>
    </p:spTree>
    <p:extLst>
      <p:ext uri="{BB962C8B-B14F-4D97-AF65-F5344CB8AC3E}">
        <p14:creationId xmlns:p14="http://schemas.microsoft.com/office/powerpoint/2010/main" val="747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12C8FCA-0862-499C-8ABE-197B6284F78C}" type="datetimeFigureOut">
              <a:rPr lang="en-IN" smtClean="0"/>
              <a:t>28-10-2022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A0DB9AD-9FAD-4868-945F-4F16AEA0BD11}" type="slidenum">
              <a:rPr lang="en-IN" smtClean="0"/>
              <a:t>‹#›</a:t>
            </a:fld>
            <a:endParaRPr lang="en-IN"/>
          </a:p>
        </p:txBody>
      </p:sp>
    </p:spTree>
    <p:extLst>
      <p:ext uri="{BB962C8B-B14F-4D97-AF65-F5344CB8AC3E}">
        <p14:creationId xmlns:p14="http://schemas.microsoft.com/office/powerpoint/2010/main" val="144283499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javatpoint.com/java-while-loo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javatpoint.com/java-do-while-loo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avatpoint.com/java-break"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javatpoint.com/java-continu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1.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mp"/><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mp"/><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C311-1122-9380-8C3F-8905415FFF71}"/>
              </a:ext>
            </a:extLst>
          </p:cNvPr>
          <p:cNvSpPr>
            <a:spLocks noGrp="1"/>
          </p:cNvSpPr>
          <p:nvPr>
            <p:ph type="ctrTitle"/>
          </p:nvPr>
        </p:nvSpPr>
        <p:spPr/>
        <p:txBody>
          <a:bodyPr/>
          <a:lstStyle/>
          <a:p>
            <a:r>
              <a:rPr lang="en-IN" dirty="0"/>
              <a:t>Welcome All Student</a:t>
            </a:r>
          </a:p>
        </p:txBody>
      </p:sp>
      <p:sp>
        <p:nvSpPr>
          <p:cNvPr id="3" name="Subtitle 2">
            <a:extLst>
              <a:ext uri="{FF2B5EF4-FFF2-40B4-BE49-F238E27FC236}">
                <a16:creationId xmlns:a16="http://schemas.microsoft.com/office/drawing/2014/main" id="{AE3B5318-44BF-F245-ED56-F8A9A2AB3136}"/>
              </a:ext>
            </a:extLst>
          </p:cNvPr>
          <p:cNvSpPr>
            <a:spLocks noGrp="1"/>
          </p:cNvSpPr>
          <p:nvPr>
            <p:ph type="subTitle" idx="1"/>
          </p:nvPr>
        </p:nvSpPr>
        <p:spPr>
          <a:xfrm>
            <a:off x="2692398" y="3692321"/>
            <a:ext cx="6815669" cy="1320802"/>
          </a:xfrm>
        </p:spPr>
        <p:txBody>
          <a:bodyPr>
            <a:normAutofit lnSpcReduction="10000"/>
          </a:bodyPr>
          <a:lstStyle/>
          <a:p>
            <a:r>
              <a:rPr lang="en-IN" sz="4400" dirty="0"/>
              <a:t>Class will be start at sharp 10.05 am</a:t>
            </a:r>
          </a:p>
        </p:txBody>
      </p:sp>
    </p:spTree>
    <p:extLst>
      <p:ext uri="{BB962C8B-B14F-4D97-AF65-F5344CB8AC3E}">
        <p14:creationId xmlns:p14="http://schemas.microsoft.com/office/powerpoint/2010/main" val="3313817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1A2F-02F8-E76F-86A1-CFCBF529AE21}"/>
              </a:ext>
            </a:extLst>
          </p:cNvPr>
          <p:cNvSpPr>
            <a:spLocks noGrp="1"/>
          </p:cNvSpPr>
          <p:nvPr>
            <p:ph type="title"/>
          </p:nvPr>
        </p:nvSpPr>
        <p:spPr/>
        <p:txBody>
          <a:bodyPr/>
          <a:lstStyle/>
          <a:p>
            <a:r>
              <a:rPr lang="en-IN" dirty="0"/>
              <a:t>Real World Example of Object</a:t>
            </a:r>
          </a:p>
        </p:txBody>
      </p:sp>
      <p:pic>
        <p:nvPicPr>
          <p:cNvPr id="5" name="Content Placeholder 4">
            <a:extLst>
              <a:ext uri="{FF2B5EF4-FFF2-40B4-BE49-F238E27FC236}">
                <a16:creationId xmlns:a16="http://schemas.microsoft.com/office/drawing/2014/main" id="{FAE1B9C2-14D1-E35D-523B-13742E69FC5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601" t="18507" r="30900" b="9628"/>
          <a:stretch/>
        </p:blipFill>
        <p:spPr>
          <a:xfrm>
            <a:off x="3665315" y="2511706"/>
            <a:ext cx="4861369" cy="4346294"/>
          </a:xfrm>
        </p:spPr>
      </p:pic>
    </p:spTree>
    <p:extLst>
      <p:ext uri="{BB962C8B-B14F-4D97-AF65-F5344CB8AC3E}">
        <p14:creationId xmlns:p14="http://schemas.microsoft.com/office/powerpoint/2010/main" val="1460360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BC12-1F9A-3AD7-9A8F-8A14A94D7DD8}"/>
              </a:ext>
            </a:extLst>
          </p:cNvPr>
          <p:cNvSpPr>
            <a:spLocks noGrp="1"/>
          </p:cNvSpPr>
          <p:nvPr>
            <p:ph type="title"/>
          </p:nvPr>
        </p:nvSpPr>
        <p:spPr/>
        <p:txBody>
          <a:bodyPr/>
          <a:lstStyle/>
          <a:p>
            <a:r>
              <a:rPr lang="en-IN" dirty="0"/>
              <a:t>What is Class</a:t>
            </a:r>
          </a:p>
        </p:txBody>
      </p:sp>
      <p:sp>
        <p:nvSpPr>
          <p:cNvPr id="3" name="Content Placeholder 2">
            <a:extLst>
              <a:ext uri="{FF2B5EF4-FFF2-40B4-BE49-F238E27FC236}">
                <a16:creationId xmlns:a16="http://schemas.microsoft.com/office/drawing/2014/main" id="{581947B9-8C8C-2E8A-B7EA-694F3C24FEE8}"/>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Blue Print of Object</a:t>
            </a:r>
          </a:p>
          <a:p>
            <a:r>
              <a:rPr lang="en-IN" dirty="0">
                <a:latin typeface="Times New Roman" panose="02020603050405020304" pitchFamily="18" charset="0"/>
                <a:cs typeface="Times New Roman" panose="02020603050405020304" pitchFamily="18" charset="0"/>
              </a:rPr>
              <a:t>Collection of object is called class</a:t>
            </a:r>
          </a:p>
          <a:p>
            <a:r>
              <a:rPr lang="en-IN" dirty="0">
                <a:latin typeface="Times New Roman" panose="02020603050405020304" pitchFamily="18" charset="0"/>
                <a:cs typeface="Times New Roman" panose="02020603050405020304" pitchFamily="18" charset="0"/>
              </a:rPr>
              <a:t>It is a logical entity</a:t>
            </a:r>
          </a:p>
          <a:p>
            <a:r>
              <a:rPr lang="en-IN" dirty="0">
                <a:latin typeface="Times New Roman" panose="02020603050405020304" pitchFamily="18" charset="0"/>
                <a:cs typeface="Times New Roman" panose="02020603050405020304" pitchFamily="18" charset="0"/>
              </a:rPr>
              <a:t>Can You tell me any real world example of object ?</a:t>
            </a:r>
          </a:p>
          <a:p>
            <a:endParaRPr lang="en-IN" dirty="0"/>
          </a:p>
        </p:txBody>
      </p:sp>
    </p:spTree>
    <p:extLst>
      <p:ext uri="{BB962C8B-B14F-4D97-AF65-F5344CB8AC3E}">
        <p14:creationId xmlns:p14="http://schemas.microsoft.com/office/powerpoint/2010/main" val="1129351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1A2F-02F8-E76F-86A1-CFCBF529AE21}"/>
              </a:ext>
            </a:extLst>
          </p:cNvPr>
          <p:cNvSpPr>
            <a:spLocks noGrp="1"/>
          </p:cNvSpPr>
          <p:nvPr>
            <p:ph type="title"/>
          </p:nvPr>
        </p:nvSpPr>
        <p:spPr/>
        <p:txBody>
          <a:bodyPr/>
          <a:lstStyle/>
          <a:p>
            <a:r>
              <a:rPr lang="en-IN" dirty="0"/>
              <a:t>Real World Example of Class</a:t>
            </a:r>
          </a:p>
        </p:txBody>
      </p:sp>
      <p:pic>
        <p:nvPicPr>
          <p:cNvPr id="7" name="Content Placeholder 6">
            <a:extLst>
              <a:ext uri="{FF2B5EF4-FFF2-40B4-BE49-F238E27FC236}">
                <a16:creationId xmlns:a16="http://schemas.microsoft.com/office/drawing/2014/main" id="{5DC356C9-C9EE-8178-E029-47C9E530FE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133" t="9164" r="668" b="32507"/>
          <a:stretch/>
        </p:blipFill>
        <p:spPr>
          <a:xfrm>
            <a:off x="8426369" y="2993668"/>
            <a:ext cx="2965370" cy="2727554"/>
          </a:xfrm>
        </p:spPr>
      </p:pic>
      <p:pic>
        <p:nvPicPr>
          <p:cNvPr id="9" name="Picture 8">
            <a:extLst>
              <a:ext uri="{FF2B5EF4-FFF2-40B4-BE49-F238E27FC236}">
                <a16:creationId xmlns:a16="http://schemas.microsoft.com/office/drawing/2014/main" id="{164CF2FE-6D4A-4D4D-E992-22C532750785}"/>
              </a:ext>
            </a:extLst>
          </p:cNvPr>
          <p:cNvPicPr>
            <a:picLocks noChangeAspect="1"/>
          </p:cNvPicPr>
          <p:nvPr/>
        </p:nvPicPr>
        <p:blipFill rotWithShape="1">
          <a:blip r:embed="rId3">
            <a:extLst>
              <a:ext uri="{28A0092B-C50C-407E-A947-70E740481C1C}">
                <a14:useLocalDpi xmlns:a14="http://schemas.microsoft.com/office/drawing/2010/main" val="0"/>
              </a:ext>
            </a:extLst>
          </a:blip>
          <a:srcRect t="12784" b="12617"/>
          <a:stretch/>
        </p:blipFill>
        <p:spPr>
          <a:xfrm>
            <a:off x="1898248" y="2696900"/>
            <a:ext cx="6400800" cy="3321091"/>
          </a:xfrm>
          <a:prstGeom prst="rect">
            <a:avLst/>
          </a:prstGeom>
        </p:spPr>
      </p:pic>
    </p:spTree>
    <p:extLst>
      <p:ext uri="{BB962C8B-B14F-4D97-AF65-F5344CB8AC3E}">
        <p14:creationId xmlns:p14="http://schemas.microsoft.com/office/powerpoint/2010/main" val="2977074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6114-C961-7094-5188-C3469F11B7B1}"/>
              </a:ext>
            </a:extLst>
          </p:cNvPr>
          <p:cNvSpPr>
            <a:spLocks noGrp="1"/>
          </p:cNvSpPr>
          <p:nvPr>
            <p:ph type="title"/>
          </p:nvPr>
        </p:nvSpPr>
        <p:spPr/>
        <p:txBody>
          <a:bodyPr/>
          <a:lstStyle/>
          <a:p>
            <a:r>
              <a:rPr lang="en-IN" dirty="0"/>
              <a:t>Download Java</a:t>
            </a:r>
          </a:p>
        </p:txBody>
      </p:sp>
      <p:sp>
        <p:nvSpPr>
          <p:cNvPr id="3" name="Content Placeholder 2">
            <a:extLst>
              <a:ext uri="{FF2B5EF4-FFF2-40B4-BE49-F238E27FC236}">
                <a16:creationId xmlns:a16="http://schemas.microsoft.com/office/drawing/2014/main" id="{CCE33A0C-DC30-EF73-1CD7-7FCF29DF42AA}"/>
              </a:ext>
            </a:extLst>
          </p:cNvPr>
          <p:cNvSpPr>
            <a:spLocks noGrp="1"/>
          </p:cNvSpPr>
          <p:nvPr>
            <p:ph idx="1"/>
          </p:nvPr>
        </p:nvSpPr>
        <p:spPr>
          <a:xfrm>
            <a:off x="1295402" y="2556932"/>
            <a:ext cx="9601196" cy="3318936"/>
          </a:xfrm>
        </p:spPr>
        <p:txBody>
          <a:bodyPr/>
          <a:lstStyle/>
          <a:p>
            <a:r>
              <a:rPr lang="en-IN" dirty="0"/>
              <a:t>VS Code Live </a:t>
            </a:r>
          </a:p>
          <a:p>
            <a:r>
              <a:rPr lang="en-IN" dirty="0"/>
              <a:t>How to start in VS code Java Live</a:t>
            </a:r>
          </a:p>
        </p:txBody>
      </p:sp>
    </p:spTree>
    <p:extLst>
      <p:ext uri="{BB962C8B-B14F-4D97-AF65-F5344CB8AC3E}">
        <p14:creationId xmlns:p14="http://schemas.microsoft.com/office/powerpoint/2010/main" val="28105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5FB2-FF46-14C6-9888-A7275D63F0F9}"/>
              </a:ext>
            </a:extLst>
          </p:cNvPr>
          <p:cNvSpPr>
            <a:spLocks noGrp="1"/>
          </p:cNvSpPr>
          <p:nvPr>
            <p:ph type="title"/>
          </p:nvPr>
        </p:nvSpPr>
        <p:spPr/>
        <p:txBody>
          <a:bodyPr>
            <a:normAutofit/>
          </a:bodyPr>
          <a:lstStyle/>
          <a:p>
            <a:r>
              <a:rPr lang="en-US" dirty="0"/>
              <a:t>Feature of Java</a:t>
            </a:r>
            <a:endParaRPr lang="en-IN" dirty="0"/>
          </a:p>
        </p:txBody>
      </p:sp>
      <p:sp>
        <p:nvSpPr>
          <p:cNvPr id="4" name="Content Placeholder 2">
            <a:extLst>
              <a:ext uri="{FF2B5EF4-FFF2-40B4-BE49-F238E27FC236}">
                <a16:creationId xmlns:a16="http://schemas.microsoft.com/office/drawing/2014/main" id="{CC7EE18C-EB0A-DFFD-04E0-DA21381C713A}"/>
              </a:ext>
            </a:extLst>
          </p:cNvPr>
          <p:cNvSpPr>
            <a:spLocks noGrp="1"/>
          </p:cNvSpPr>
          <p:nvPr>
            <p:ph idx="1"/>
          </p:nvPr>
        </p:nvSpPr>
        <p:spPr>
          <a:xfrm>
            <a:off x="1295401" y="2574524"/>
            <a:ext cx="4182121" cy="3301344"/>
          </a:xfrm>
        </p:spPr>
        <p:txBody>
          <a:bodyPr/>
          <a:lstStyle/>
          <a:p>
            <a:r>
              <a:rPr lang="en-US" dirty="0">
                <a:latin typeface="Times New Roman" panose="02020603050405020304" pitchFamily="18" charset="0"/>
                <a:cs typeface="Times New Roman" panose="02020603050405020304" pitchFamily="18" charset="0"/>
              </a:rPr>
              <a:t>Simple</a:t>
            </a:r>
            <a:endParaRPr lang="en-IN" dirty="0">
              <a:latin typeface="Times New Roman" panose="02020603050405020304" pitchFamily="18" charset="0"/>
              <a:cs typeface="Times New Roman" panose="02020603050405020304" pitchFamily="18" charset="0"/>
            </a:endParaRPr>
          </a:p>
          <a:p>
            <a:pPr lvl="1"/>
            <a:r>
              <a:rPr lang="en-IN" dirty="0">
                <a:latin typeface="Times New Roman" panose="02020603050405020304" pitchFamily="18" charset="0"/>
                <a:cs typeface="Times New Roman" panose="02020603050405020304" pitchFamily="18" charset="0"/>
              </a:rPr>
              <a:t>Free from pointer memory allocation, so Execution time improved</a:t>
            </a:r>
          </a:p>
          <a:p>
            <a:pPr lvl="1"/>
            <a:r>
              <a:rPr lang="en-IN" dirty="0">
                <a:latin typeface="Times New Roman" panose="02020603050405020304" pitchFamily="18" charset="0"/>
                <a:cs typeface="Times New Roman" panose="02020603050405020304" pitchFamily="18" charset="0"/>
              </a:rPr>
              <a:t>Garbage Collector in java </a:t>
            </a:r>
            <a:r>
              <a:rPr lang="en-IN" dirty="0">
                <a:latin typeface="Times New Roman" panose="02020603050405020304" pitchFamily="18" charset="0"/>
                <a:cs typeface="Times New Roman" panose="02020603050405020304" pitchFamily="18" charset="0"/>
                <a:sym typeface="Wingdings" panose="05000000000000000000" pitchFamily="2" charset="2"/>
              </a:rPr>
              <a:t> use to collect unreferenced  (Unused) memory location</a:t>
            </a:r>
            <a:endParaRPr lang="en-IN" dirty="0"/>
          </a:p>
        </p:txBody>
      </p:sp>
      <p:sp>
        <p:nvSpPr>
          <p:cNvPr id="5" name="Content Placeholder 2">
            <a:extLst>
              <a:ext uri="{FF2B5EF4-FFF2-40B4-BE49-F238E27FC236}">
                <a16:creationId xmlns:a16="http://schemas.microsoft.com/office/drawing/2014/main" id="{BCEC9F9C-0C63-3062-4D40-E241449E6338}"/>
              </a:ext>
            </a:extLst>
          </p:cNvPr>
          <p:cNvSpPr txBox="1">
            <a:spLocks/>
          </p:cNvSpPr>
          <p:nvPr/>
        </p:nvSpPr>
        <p:spPr>
          <a:xfrm>
            <a:off x="6561349" y="2576004"/>
            <a:ext cx="4182121" cy="3301344"/>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latin typeface="Times New Roman" panose="02020603050405020304" pitchFamily="18" charset="0"/>
                <a:cs typeface="Times New Roman" panose="02020603050405020304" pitchFamily="18" charset="0"/>
              </a:rPr>
              <a:t>Platform Independent</a:t>
            </a:r>
            <a:endParaRPr lang="en-IN" dirty="0">
              <a:latin typeface="Times New Roman" panose="02020603050405020304" pitchFamily="18" charset="0"/>
              <a:cs typeface="Times New Roman" panose="02020603050405020304" pitchFamily="18" charset="0"/>
            </a:endParaRPr>
          </a:p>
          <a:p>
            <a:pPr lvl="1"/>
            <a:r>
              <a:rPr lang="en-IN" dirty="0">
                <a:latin typeface="Times New Roman" panose="02020603050405020304" pitchFamily="18" charset="0"/>
                <a:cs typeface="Times New Roman" panose="02020603050405020304" pitchFamily="18" charset="0"/>
              </a:rPr>
              <a:t>A platform is the hardware and software environment in which a program runs.</a:t>
            </a:r>
          </a:p>
          <a:p>
            <a:pPr lvl="1"/>
            <a:r>
              <a:rPr lang="en-US" dirty="0">
                <a:latin typeface="Times New Roman" panose="02020603050405020304" pitchFamily="18" charset="0"/>
                <a:cs typeface="Times New Roman" panose="02020603050405020304" pitchFamily="18" charset="0"/>
              </a:rPr>
              <a:t>Once compiled, java code runs on any platform without recompiling on any kind of modification.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87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5FB2-FF46-14C6-9888-A7275D63F0F9}"/>
              </a:ext>
            </a:extLst>
          </p:cNvPr>
          <p:cNvSpPr>
            <a:spLocks noGrp="1"/>
          </p:cNvSpPr>
          <p:nvPr>
            <p:ph type="title"/>
          </p:nvPr>
        </p:nvSpPr>
        <p:spPr/>
        <p:txBody>
          <a:bodyPr>
            <a:normAutofit/>
          </a:bodyPr>
          <a:lstStyle/>
          <a:p>
            <a:r>
              <a:rPr lang="en-US" dirty="0"/>
              <a:t>Feature of Java</a:t>
            </a:r>
            <a:endParaRPr lang="en-IN" dirty="0"/>
          </a:p>
        </p:txBody>
      </p:sp>
      <p:sp>
        <p:nvSpPr>
          <p:cNvPr id="4" name="Content Placeholder 2">
            <a:extLst>
              <a:ext uri="{FF2B5EF4-FFF2-40B4-BE49-F238E27FC236}">
                <a16:creationId xmlns:a16="http://schemas.microsoft.com/office/drawing/2014/main" id="{CC7EE18C-EB0A-DFFD-04E0-DA21381C713A}"/>
              </a:ext>
            </a:extLst>
          </p:cNvPr>
          <p:cNvSpPr>
            <a:spLocks noGrp="1"/>
          </p:cNvSpPr>
          <p:nvPr>
            <p:ph idx="1"/>
          </p:nvPr>
        </p:nvSpPr>
        <p:spPr>
          <a:xfrm>
            <a:off x="1295401" y="2574524"/>
            <a:ext cx="4182121" cy="3301344"/>
          </a:xfrm>
        </p:spPr>
        <p:txBody>
          <a:bodyPr>
            <a:normAutofit lnSpcReduction="10000"/>
          </a:bodyPr>
          <a:lstStyle/>
          <a:p>
            <a:r>
              <a:rPr lang="en-US" dirty="0">
                <a:latin typeface="Times New Roman" panose="02020603050405020304" pitchFamily="18" charset="0"/>
                <a:cs typeface="Times New Roman" panose="02020603050405020304" pitchFamily="18" charset="0"/>
              </a:rPr>
              <a:t>Distributed</a:t>
            </a:r>
            <a:endParaRPr lang="en-IN" dirty="0">
              <a:latin typeface="Times New Roman" panose="02020603050405020304" pitchFamily="18" charset="0"/>
              <a:cs typeface="Times New Roman" panose="02020603050405020304" pitchFamily="18" charset="0"/>
            </a:endParaRPr>
          </a:p>
          <a:p>
            <a:pPr lvl="1"/>
            <a:r>
              <a:rPr lang="en-US" b="0" i="0" dirty="0">
                <a:solidFill>
                  <a:srgbClr val="333333"/>
                </a:solidFill>
                <a:effectLst/>
                <a:latin typeface="Times New Roman" panose="02020603050405020304" pitchFamily="18" charset="0"/>
                <a:cs typeface="Times New Roman" panose="02020603050405020304" pitchFamily="18" charset="0"/>
              </a:rPr>
              <a:t>Java is distributed because it facilitates users to create distributed applications in Java. RMI and EJB are used for creating distributed applications. This feature of Java makes us able to access files by calling the methods from any machine on the internet.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1071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2FF1-4841-A27B-D8B4-2A862B7A69C4}"/>
              </a:ext>
            </a:extLst>
          </p:cNvPr>
          <p:cNvSpPr>
            <a:spLocks noGrp="1"/>
          </p:cNvSpPr>
          <p:nvPr>
            <p:ph type="title"/>
          </p:nvPr>
        </p:nvSpPr>
        <p:spPr/>
        <p:txBody>
          <a:bodyPr/>
          <a:lstStyle/>
          <a:p>
            <a:r>
              <a:rPr lang="en-US" dirty="0"/>
              <a:t>Variables in Java</a:t>
            </a:r>
            <a:endParaRPr lang="en-IN" dirty="0"/>
          </a:p>
        </p:txBody>
      </p:sp>
      <p:sp>
        <p:nvSpPr>
          <p:cNvPr id="3" name="Content Placeholder 2">
            <a:extLst>
              <a:ext uri="{FF2B5EF4-FFF2-40B4-BE49-F238E27FC236}">
                <a16:creationId xmlns:a16="http://schemas.microsoft.com/office/drawing/2014/main" id="{D7B393AA-6D2A-F8D3-C4A3-55D798724E83}"/>
              </a:ext>
            </a:extLst>
          </p:cNvPr>
          <p:cNvSpPr>
            <a:spLocks noGrp="1"/>
          </p:cNvSpPr>
          <p:nvPr>
            <p:ph idx="1"/>
          </p:nvPr>
        </p:nvSpPr>
        <p:spPr/>
        <p:txBody>
          <a:bodyPr>
            <a:normAutofit/>
          </a:bodyPr>
          <a:lstStyle/>
          <a:p>
            <a:r>
              <a:rPr lang="en-US" sz="2100" b="0" dirty="0">
                <a:solidFill>
                  <a:schemeClr val="tx1"/>
                </a:solidFill>
                <a:effectLst/>
                <a:latin typeface="Times New Roman" panose="02020603050405020304" pitchFamily="18" charset="0"/>
                <a:cs typeface="Times New Roman" panose="02020603050405020304" pitchFamily="18" charset="0"/>
              </a:rPr>
              <a:t>Example of variable like length, breadth, total, total_hight, finalTotal</a:t>
            </a:r>
          </a:p>
          <a:p>
            <a:r>
              <a:rPr lang="en-US" sz="2100" b="0" dirty="0">
                <a:solidFill>
                  <a:schemeClr val="tx1"/>
                </a:solidFill>
                <a:effectLst/>
                <a:latin typeface="Times New Roman" panose="02020603050405020304" pitchFamily="18" charset="0"/>
                <a:cs typeface="Times New Roman" panose="02020603050405020304" pitchFamily="18" charset="0"/>
              </a:rPr>
              <a:t>Rule or condition for Variables</a:t>
            </a:r>
          </a:p>
          <a:p>
            <a:pPr marL="0" indent="0">
              <a:buNone/>
            </a:pPr>
            <a:r>
              <a:rPr lang="en-US" sz="2100" dirty="0">
                <a:solidFill>
                  <a:schemeClr val="tx1"/>
                </a:solidFill>
                <a:latin typeface="Times New Roman" panose="02020603050405020304" pitchFamily="18" charset="0"/>
                <a:cs typeface="Times New Roman" panose="02020603050405020304" pitchFamily="18" charset="0"/>
              </a:rPr>
              <a:t>	</a:t>
            </a:r>
            <a:r>
              <a:rPr lang="en-US" sz="2100" b="0" dirty="0">
                <a:solidFill>
                  <a:schemeClr val="tx1"/>
                </a:solidFill>
                <a:effectLst/>
                <a:latin typeface="Times New Roman" panose="02020603050405020304" pitchFamily="18" charset="0"/>
                <a:cs typeface="Times New Roman" panose="02020603050405020304" pitchFamily="18" charset="0"/>
              </a:rPr>
              <a:t>* Variable must not begin with a digit.</a:t>
            </a:r>
          </a:p>
          <a:p>
            <a:pPr marL="0" indent="0">
              <a:buNone/>
            </a:pPr>
            <a:r>
              <a:rPr lang="en-US" sz="2100" dirty="0">
                <a:solidFill>
                  <a:schemeClr val="tx1"/>
                </a:solidFill>
                <a:latin typeface="Times New Roman" panose="02020603050405020304" pitchFamily="18" charset="0"/>
                <a:cs typeface="Times New Roman" panose="02020603050405020304" pitchFamily="18" charset="0"/>
              </a:rPr>
              <a:t>	</a:t>
            </a:r>
            <a:r>
              <a:rPr lang="en-US" sz="2100" b="0" dirty="0">
                <a:solidFill>
                  <a:schemeClr val="tx1"/>
                </a:solidFill>
                <a:effectLst/>
                <a:latin typeface="Times New Roman" panose="02020603050405020304" pitchFamily="18" charset="0"/>
                <a:cs typeface="Times New Roman" panose="02020603050405020304" pitchFamily="18" charset="0"/>
              </a:rPr>
              <a:t>* Variable are Case Sensitive it means uppercase and lowercase are distinct.</a:t>
            </a:r>
          </a:p>
          <a:p>
            <a:pPr marL="457200" lvl="1" indent="0">
              <a:buNone/>
            </a:pPr>
            <a:r>
              <a:rPr lang="en-US" sz="2100" b="0" dirty="0">
                <a:solidFill>
                  <a:schemeClr val="tx1"/>
                </a:solidFill>
                <a:effectLst/>
                <a:latin typeface="Times New Roman" panose="02020603050405020304" pitchFamily="18" charset="0"/>
                <a:cs typeface="Times New Roman" panose="02020603050405020304" pitchFamily="18" charset="0"/>
              </a:rPr>
              <a:t>* Should not be keyword</a:t>
            </a:r>
          </a:p>
          <a:p>
            <a:pPr marL="457200" lvl="1" indent="0">
              <a:buNone/>
            </a:pPr>
            <a:r>
              <a:rPr lang="en-US" sz="2100" b="0" dirty="0">
                <a:solidFill>
                  <a:schemeClr val="tx1"/>
                </a:solidFill>
                <a:effectLst/>
                <a:latin typeface="Times New Roman" panose="02020603050405020304" pitchFamily="18" charset="0"/>
                <a:cs typeface="Times New Roman" panose="02020603050405020304" pitchFamily="18" charset="0"/>
              </a:rPr>
              <a:t>* White space not allowed</a:t>
            </a:r>
          </a:p>
          <a:p>
            <a:pPr marL="457200" lvl="1" indent="0">
              <a:buNone/>
            </a:pPr>
            <a:r>
              <a:rPr lang="en-US" sz="2100" b="0" dirty="0">
                <a:solidFill>
                  <a:schemeClr val="tx1"/>
                </a:solidFill>
                <a:effectLst/>
                <a:latin typeface="Times New Roman" panose="02020603050405020304" pitchFamily="18" charset="0"/>
                <a:cs typeface="Times New Roman" panose="02020603050405020304" pitchFamily="18" charset="0"/>
              </a:rPr>
              <a:t>* Variable length can be of any length</a:t>
            </a:r>
          </a:p>
          <a:p>
            <a:pPr marL="0" indent="0">
              <a:buNone/>
            </a:pPr>
            <a:endParaRPr lang="en-IN" sz="2100" dirty="0"/>
          </a:p>
        </p:txBody>
      </p:sp>
    </p:spTree>
    <p:extLst>
      <p:ext uri="{BB962C8B-B14F-4D97-AF65-F5344CB8AC3E}">
        <p14:creationId xmlns:p14="http://schemas.microsoft.com/office/powerpoint/2010/main" val="936441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B969-4730-8CE6-7BD0-1A914FBB6274}"/>
              </a:ext>
            </a:extLst>
          </p:cNvPr>
          <p:cNvSpPr>
            <a:spLocks noGrp="1"/>
          </p:cNvSpPr>
          <p:nvPr>
            <p:ph type="title"/>
          </p:nvPr>
        </p:nvSpPr>
        <p:spPr/>
        <p:txBody>
          <a:bodyPr/>
          <a:lstStyle/>
          <a:p>
            <a:r>
              <a:rPr lang="en-US" dirty="0"/>
              <a:t>Scope Of Class</a:t>
            </a:r>
            <a:endParaRPr lang="en-IN" dirty="0"/>
          </a:p>
        </p:txBody>
      </p:sp>
      <p:sp>
        <p:nvSpPr>
          <p:cNvPr id="3" name="Content Placeholder 2">
            <a:extLst>
              <a:ext uri="{FF2B5EF4-FFF2-40B4-BE49-F238E27FC236}">
                <a16:creationId xmlns:a16="http://schemas.microsoft.com/office/drawing/2014/main" id="{73747534-B89C-0B3A-40F5-C07E5FAEA9C5}"/>
              </a:ext>
            </a:extLst>
          </p:cNvPr>
          <p:cNvSpPr>
            <a:spLocks noGrp="1"/>
          </p:cNvSpPr>
          <p:nvPr>
            <p:ph idx="1"/>
          </p:nvPr>
        </p:nvSpPr>
        <p:spPr/>
        <p:txBody>
          <a:bodyPr/>
          <a:lstStyle/>
          <a:p>
            <a:r>
              <a:rPr lang="en-US" dirty="0"/>
              <a:t>Instance Variable</a:t>
            </a:r>
          </a:p>
          <a:p>
            <a:r>
              <a:rPr lang="en-US" dirty="0"/>
              <a:t>Class variable</a:t>
            </a:r>
          </a:p>
          <a:p>
            <a:r>
              <a:rPr lang="en-US" dirty="0"/>
              <a:t>Local variables </a:t>
            </a:r>
            <a:endParaRPr lang="en-IN" dirty="0"/>
          </a:p>
        </p:txBody>
      </p:sp>
      <p:pic>
        <p:nvPicPr>
          <p:cNvPr id="7" name="Picture 6">
            <a:extLst>
              <a:ext uri="{FF2B5EF4-FFF2-40B4-BE49-F238E27FC236}">
                <a16:creationId xmlns:a16="http://schemas.microsoft.com/office/drawing/2014/main" id="{775EEEEF-BEB9-234A-DA8E-CB1907EDBCB0}"/>
              </a:ext>
            </a:extLst>
          </p:cNvPr>
          <p:cNvPicPr>
            <a:picLocks noChangeAspect="1"/>
          </p:cNvPicPr>
          <p:nvPr/>
        </p:nvPicPr>
        <p:blipFill rotWithShape="1">
          <a:blip r:embed="rId2">
            <a:extLst>
              <a:ext uri="{28A0092B-C50C-407E-A947-70E740481C1C}">
                <a14:useLocalDpi xmlns:a14="http://schemas.microsoft.com/office/drawing/2010/main" val="0"/>
              </a:ext>
            </a:extLst>
          </a:blip>
          <a:srcRect l="323" t="42350" r="-323" b="21395"/>
          <a:stretch/>
        </p:blipFill>
        <p:spPr>
          <a:xfrm>
            <a:off x="1968499" y="4074850"/>
            <a:ext cx="8255000" cy="2071951"/>
          </a:xfrm>
          <a:prstGeom prst="rect">
            <a:avLst/>
          </a:prstGeom>
        </p:spPr>
      </p:pic>
    </p:spTree>
    <p:extLst>
      <p:ext uri="{BB962C8B-B14F-4D97-AF65-F5344CB8AC3E}">
        <p14:creationId xmlns:p14="http://schemas.microsoft.com/office/powerpoint/2010/main" val="358274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E4C4-E61C-FB51-ADDE-9C3E7C08B4F1}"/>
              </a:ext>
            </a:extLst>
          </p:cNvPr>
          <p:cNvSpPr>
            <a:spLocks noGrp="1"/>
          </p:cNvSpPr>
          <p:nvPr>
            <p:ph type="title"/>
          </p:nvPr>
        </p:nvSpPr>
        <p:spPr/>
        <p:txBody>
          <a:bodyPr/>
          <a:lstStyle/>
          <a:p>
            <a:r>
              <a:rPr lang="en-US" dirty="0"/>
              <a:t>Data Types</a:t>
            </a:r>
            <a:endParaRPr lang="en-IN" dirty="0"/>
          </a:p>
        </p:txBody>
      </p:sp>
      <p:sp>
        <p:nvSpPr>
          <p:cNvPr id="3" name="Content Placeholder 2">
            <a:extLst>
              <a:ext uri="{FF2B5EF4-FFF2-40B4-BE49-F238E27FC236}">
                <a16:creationId xmlns:a16="http://schemas.microsoft.com/office/drawing/2014/main" id="{A5EA2025-03F9-1E56-2866-E084580A384E}"/>
              </a:ext>
            </a:extLst>
          </p:cNvPr>
          <p:cNvSpPr>
            <a:spLocks noGrp="1"/>
          </p:cNvSpPr>
          <p:nvPr>
            <p:ph idx="1"/>
          </p:nvPr>
        </p:nvSpPr>
        <p:spPr/>
        <p:txBody>
          <a:bodyPr/>
          <a:lstStyle/>
          <a:p>
            <a:r>
              <a:rPr lang="en-US" dirty="0"/>
              <a:t>Every Variable in java has a Data type. Data types Specify the Size and type of values that can be stored.</a:t>
            </a:r>
            <a:endParaRPr lang="en-IN" dirty="0"/>
          </a:p>
        </p:txBody>
      </p:sp>
    </p:spTree>
    <p:extLst>
      <p:ext uri="{BB962C8B-B14F-4D97-AF65-F5344CB8AC3E}">
        <p14:creationId xmlns:p14="http://schemas.microsoft.com/office/powerpoint/2010/main" val="2238293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FFA741-C6DF-658A-62AA-CFA1FC363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535" y="610039"/>
            <a:ext cx="10211217" cy="5637921"/>
          </a:xfrm>
          <a:prstGeom prst="rect">
            <a:avLst/>
          </a:prstGeom>
        </p:spPr>
      </p:pic>
    </p:spTree>
    <p:extLst>
      <p:ext uri="{BB962C8B-B14F-4D97-AF65-F5344CB8AC3E}">
        <p14:creationId xmlns:p14="http://schemas.microsoft.com/office/powerpoint/2010/main" val="318764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AA3F3-4523-5E76-03F0-B742871B0D6B}"/>
              </a:ext>
            </a:extLst>
          </p:cNvPr>
          <p:cNvSpPr>
            <a:spLocks noGrp="1"/>
          </p:cNvSpPr>
          <p:nvPr>
            <p:ph type="ctrTitle"/>
          </p:nvPr>
        </p:nvSpPr>
        <p:spPr/>
        <p:txBody>
          <a:bodyPr/>
          <a:lstStyle/>
          <a:p>
            <a:r>
              <a:rPr lang="en-IN" dirty="0"/>
              <a:t>Welcome to OOPs Java Workshop</a:t>
            </a:r>
          </a:p>
        </p:txBody>
      </p:sp>
      <p:sp>
        <p:nvSpPr>
          <p:cNvPr id="3" name="Subtitle 2">
            <a:extLst>
              <a:ext uri="{FF2B5EF4-FFF2-40B4-BE49-F238E27FC236}">
                <a16:creationId xmlns:a16="http://schemas.microsoft.com/office/drawing/2014/main" id="{EBE2E107-D5EB-CCD2-D292-B9E3F3B0EFF6}"/>
              </a:ext>
            </a:extLst>
          </p:cNvPr>
          <p:cNvSpPr>
            <a:spLocks noGrp="1"/>
          </p:cNvSpPr>
          <p:nvPr>
            <p:ph type="subTitle" idx="1"/>
          </p:nvPr>
        </p:nvSpPr>
        <p:spPr>
          <a:xfrm>
            <a:off x="2692398" y="3657597"/>
            <a:ext cx="6815669" cy="1320802"/>
          </a:xfrm>
        </p:spPr>
        <p:txBody>
          <a:bodyPr>
            <a:normAutofit fontScale="85000" lnSpcReduction="20000"/>
          </a:bodyPr>
          <a:lstStyle/>
          <a:p>
            <a:r>
              <a:rPr lang="en-IN" sz="2800" dirty="0"/>
              <a:t>By </a:t>
            </a:r>
          </a:p>
          <a:p>
            <a:r>
              <a:rPr lang="en-IN" sz="2800" dirty="0"/>
              <a:t>Harikrashna Parikh</a:t>
            </a:r>
          </a:p>
          <a:p>
            <a:r>
              <a:rPr lang="en-IN" sz="2800" dirty="0"/>
              <a:t>Team CodeOnly</a:t>
            </a:r>
          </a:p>
        </p:txBody>
      </p:sp>
    </p:spTree>
    <p:extLst>
      <p:ext uri="{BB962C8B-B14F-4D97-AF65-F5344CB8AC3E}">
        <p14:creationId xmlns:p14="http://schemas.microsoft.com/office/powerpoint/2010/main" val="1640110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E451-BEAB-8078-2A7F-2D3BD47BFBA8}"/>
              </a:ext>
            </a:extLst>
          </p:cNvPr>
          <p:cNvSpPr>
            <a:spLocks noGrp="1"/>
          </p:cNvSpPr>
          <p:nvPr>
            <p:ph type="title"/>
          </p:nvPr>
        </p:nvSpPr>
        <p:spPr>
          <a:xfrm>
            <a:off x="1295402" y="334064"/>
            <a:ext cx="9601196" cy="1303867"/>
          </a:xfrm>
        </p:spPr>
        <p:txBody>
          <a:bodyPr/>
          <a:lstStyle/>
          <a:p>
            <a:r>
              <a:rPr lang="en-US" dirty="0"/>
              <a:t>Data Types</a:t>
            </a:r>
            <a:endParaRPr lang="en-IN" dirty="0"/>
          </a:p>
        </p:txBody>
      </p:sp>
      <p:graphicFrame>
        <p:nvGraphicFramePr>
          <p:cNvPr id="4" name="Content Placeholder 3">
            <a:extLst>
              <a:ext uri="{FF2B5EF4-FFF2-40B4-BE49-F238E27FC236}">
                <a16:creationId xmlns:a16="http://schemas.microsoft.com/office/drawing/2014/main" id="{C60C07CC-4E39-EDCF-2AB4-106B8E3BC2FF}"/>
              </a:ext>
            </a:extLst>
          </p:cNvPr>
          <p:cNvGraphicFramePr>
            <a:graphicFrameLocks noGrp="1"/>
          </p:cNvGraphicFramePr>
          <p:nvPr>
            <p:ph idx="1"/>
            <p:extLst>
              <p:ext uri="{D42A27DB-BD31-4B8C-83A1-F6EECF244321}">
                <p14:modId xmlns:p14="http://schemas.microsoft.com/office/powerpoint/2010/main" val="1233622805"/>
              </p:ext>
            </p:extLst>
          </p:nvPr>
        </p:nvGraphicFramePr>
        <p:xfrm>
          <a:off x="1411550" y="1367161"/>
          <a:ext cx="9485048" cy="4864958"/>
        </p:xfrm>
        <a:graphic>
          <a:graphicData uri="http://schemas.openxmlformats.org/drawingml/2006/table">
            <a:tbl>
              <a:tblPr/>
              <a:tblGrid>
                <a:gridCol w="1896938">
                  <a:extLst>
                    <a:ext uri="{9D8B030D-6E8A-4147-A177-3AD203B41FA5}">
                      <a16:colId xmlns:a16="http://schemas.microsoft.com/office/drawing/2014/main" val="1052361721"/>
                    </a:ext>
                  </a:extLst>
                </a:gridCol>
                <a:gridCol w="1612386">
                  <a:extLst>
                    <a:ext uri="{9D8B030D-6E8A-4147-A177-3AD203B41FA5}">
                      <a16:colId xmlns:a16="http://schemas.microsoft.com/office/drawing/2014/main" val="465040241"/>
                    </a:ext>
                  </a:extLst>
                </a:gridCol>
                <a:gridCol w="5975724">
                  <a:extLst>
                    <a:ext uri="{9D8B030D-6E8A-4147-A177-3AD203B41FA5}">
                      <a16:colId xmlns:a16="http://schemas.microsoft.com/office/drawing/2014/main" val="1546635055"/>
                    </a:ext>
                  </a:extLst>
                </a:gridCol>
              </a:tblGrid>
              <a:tr h="390398">
                <a:tc>
                  <a:txBody>
                    <a:bodyPr/>
                    <a:lstStyle/>
                    <a:p>
                      <a:pPr algn="l" fontAlgn="t"/>
                      <a:r>
                        <a:rPr lang="en-IN" sz="1200">
                          <a:effectLst/>
                        </a:rPr>
                        <a:t>Data Type</a:t>
                      </a:r>
                    </a:p>
                  </a:txBody>
                  <a:tcPr marL="81923"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Size</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Description</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34867718"/>
                  </a:ext>
                </a:extLst>
              </a:tr>
              <a:tr h="390398">
                <a:tc>
                  <a:txBody>
                    <a:bodyPr/>
                    <a:lstStyle/>
                    <a:p>
                      <a:pPr algn="l" fontAlgn="t"/>
                      <a:r>
                        <a:rPr lang="en-IN" sz="1200">
                          <a:effectLst/>
                        </a:rPr>
                        <a:t>byte</a:t>
                      </a:r>
                    </a:p>
                  </a:txBody>
                  <a:tcPr marL="81923"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sz="1200">
                          <a:effectLst/>
                        </a:rPr>
                        <a:t>1 byte</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Stores whole numbers from -128 to 127</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57111844"/>
                  </a:ext>
                </a:extLst>
              </a:tr>
              <a:tr h="390398">
                <a:tc>
                  <a:txBody>
                    <a:bodyPr/>
                    <a:lstStyle/>
                    <a:p>
                      <a:pPr algn="l" fontAlgn="t"/>
                      <a:r>
                        <a:rPr lang="en-IN" sz="1200">
                          <a:effectLst/>
                        </a:rPr>
                        <a:t>short</a:t>
                      </a:r>
                    </a:p>
                  </a:txBody>
                  <a:tcPr marL="81923"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2 bytes</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Stores whole numbers from -32,768 to 32,767</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24671312"/>
                  </a:ext>
                </a:extLst>
              </a:tr>
              <a:tr h="660673">
                <a:tc>
                  <a:txBody>
                    <a:bodyPr/>
                    <a:lstStyle/>
                    <a:p>
                      <a:pPr algn="l" fontAlgn="t"/>
                      <a:r>
                        <a:rPr lang="en-IN" sz="1200">
                          <a:effectLst/>
                        </a:rPr>
                        <a:t>int</a:t>
                      </a:r>
                    </a:p>
                  </a:txBody>
                  <a:tcPr marL="81923"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sz="1200">
                          <a:effectLst/>
                        </a:rPr>
                        <a:t>4 bytes</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dirty="0">
                          <a:effectLst/>
                        </a:rPr>
                        <a:t>Stores whole numbers from -2,147,483,648 to 2,147,483,647</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901308120"/>
                  </a:ext>
                </a:extLst>
              </a:tr>
              <a:tr h="930949">
                <a:tc>
                  <a:txBody>
                    <a:bodyPr/>
                    <a:lstStyle/>
                    <a:p>
                      <a:pPr algn="l" fontAlgn="t"/>
                      <a:r>
                        <a:rPr lang="en-IN" sz="1200">
                          <a:effectLst/>
                        </a:rPr>
                        <a:t>long</a:t>
                      </a:r>
                    </a:p>
                  </a:txBody>
                  <a:tcPr marL="81923"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8 bytes</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Stores whole numbers from -9,223,372,036,854,775,808 to 9,223,372,036,854,775,807</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38254583"/>
                  </a:ext>
                </a:extLst>
              </a:tr>
              <a:tr h="660673">
                <a:tc>
                  <a:txBody>
                    <a:bodyPr/>
                    <a:lstStyle/>
                    <a:p>
                      <a:pPr algn="l" fontAlgn="t"/>
                      <a:r>
                        <a:rPr lang="en-IN" sz="1200">
                          <a:effectLst/>
                        </a:rPr>
                        <a:t>float</a:t>
                      </a:r>
                    </a:p>
                  </a:txBody>
                  <a:tcPr marL="81923"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sz="1200" dirty="0">
                          <a:effectLst/>
                        </a:rPr>
                        <a:t>4 bytes</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Stores fractional numbers. Sufficient for storing 6 to 7 decimal digits</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221441978"/>
                  </a:ext>
                </a:extLst>
              </a:tr>
              <a:tr h="660673">
                <a:tc>
                  <a:txBody>
                    <a:bodyPr/>
                    <a:lstStyle/>
                    <a:p>
                      <a:pPr algn="l" fontAlgn="t"/>
                      <a:r>
                        <a:rPr lang="en-IN" sz="1200">
                          <a:effectLst/>
                        </a:rPr>
                        <a:t>double</a:t>
                      </a:r>
                    </a:p>
                  </a:txBody>
                  <a:tcPr marL="81923"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8 bytes</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Stores fractional numbers. Sufficient for storing 15 decimal digits</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11519362"/>
                  </a:ext>
                </a:extLst>
              </a:tr>
              <a:tr h="390398">
                <a:tc>
                  <a:txBody>
                    <a:bodyPr/>
                    <a:lstStyle/>
                    <a:p>
                      <a:pPr algn="l" fontAlgn="t"/>
                      <a:r>
                        <a:rPr lang="en-IN" sz="1200">
                          <a:effectLst/>
                        </a:rPr>
                        <a:t>boolean</a:t>
                      </a:r>
                    </a:p>
                  </a:txBody>
                  <a:tcPr marL="81923"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sz="1200">
                          <a:effectLst/>
                        </a:rPr>
                        <a:t>1 bit</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sz="1200">
                          <a:effectLst/>
                        </a:rPr>
                        <a:t>Stores true or false values</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537218229"/>
                  </a:ext>
                </a:extLst>
              </a:tr>
              <a:tr h="390398">
                <a:tc>
                  <a:txBody>
                    <a:bodyPr/>
                    <a:lstStyle/>
                    <a:p>
                      <a:pPr algn="l" fontAlgn="t"/>
                      <a:r>
                        <a:rPr lang="en-IN" sz="1200">
                          <a:effectLst/>
                        </a:rPr>
                        <a:t>char</a:t>
                      </a:r>
                    </a:p>
                  </a:txBody>
                  <a:tcPr marL="81923"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200">
                          <a:effectLst/>
                        </a:rPr>
                        <a:t>2 bytes</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dirty="0">
                          <a:effectLst/>
                        </a:rPr>
                        <a:t>Stores a single character/letter or ASCII values</a:t>
                      </a:r>
                    </a:p>
                  </a:txBody>
                  <a:tcPr marL="40961" marR="40961" marT="40961" marB="409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86955191"/>
                  </a:ext>
                </a:extLst>
              </a:tr>
            </a:tbl>
          </a:graphicData>
        </a:graphic>
      </p:graphicFrame>
    </p:spTree>
    <p:extLst>
      <p:ext uri="{BB962C8B-B14F-4D97-AF65-F5344CB8AC3E}">
        <p14:creationId xmlns:p14="http://schemas.microsoft.com/office/powerpoint/2010/main" val="2952630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1BDD-5716-D1C2-2004-B12F495C0921}"/>
              </a:ext>
            </a:extLst>
          </p:cNvPr>
          <p:cNvSpPr>
            <a:spLocks noGrp="1"/>
          </p:cNvSpPr>
          <p:nvPr>
            <p:ph type="title"/>
          </p:nvPr>
        </p:nvSpPr>
        <p:spPr/>
        <p:txBody>
          <a:bodyPr/>
          <a:lstStyle/>
          <a:p>
            <a:r>
              <a:rPr lang="en-US" dirty="0"/>
              <a:t>Take Input from user</a:t>
            </a:r>
            <a:endParaRPr lang="en-IN" dirty="0"/>
          </a:p>
        </p:txBody>
      </p:sp>
      <p:sp>
        <p:nvSpPr>
          <p:cNvPr id="3" name="Content Placeholder 2">
            <a:extLst>
              <a:ext uri="{FF2B5EF4-FFF2-40B4-BE49-F238E27FC236}">
                <a16:creationId xmlns:a16="http://schemas.microsoft.com/office/drawing/2014/main" id="{2691B865-9231-FC84-BE3E-71DEA3AA36F5}"/>
              </a:ext>
            </a:extLst>
          </p:cNvPr>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Download Package </a:t>
            </a:r>
            <a:r>
              <a:rPr lang="en-IN" dirty="0">
                <a:latin typeface="Times New Roman" panose="02020603050405020304" pitchFamily="18" charset="0"/>
                <a:cs typeface="Times New Roman" panose="02020603050405020304" pitchFamily="18" charset="0"/>
              </a:rPr>
              <a:t>:</a:t>
            </a:r>
          </a:p>
          <a:p>
            <a:pPr marL="0" indent="0">
              <a:buNone/>
            </a:pPr>
            <a:r>
              <a:rPr lang="en-IN" dirty="0">
                <a:latin typeface="Times New Roman" panose="02020603050405020304" pitchFamily="18" charset="0"/>
                <a:cs typeface="Times New Roman" panose="02020603050405020304" pitchFamily="18" charset="0"/>
              </a:rPr>
              <a:t>	import java.util.Scanner;</a:t>
            </a:r>
          </a:p>
          <a:p>
            <a:pPr marL="0" indent="0">
              <a:buNone/>
            </a:pPr>
            <a:r>
              <a:rPr lang="en-IN" dirty="0">
                <a:latin typeface="Times New Roman" panose="02020603050405020304" pitchFamily="18" charset="0"/>
                <a:cs typeface="Times New Roman" panose="02020603050405020304" pitchFamily="18" charset="0"/>
              </a:rPr>
              <a:t>Then</a:t>
            </a:r>
          </a:p>
          <a:p>
            <a:pPr marL="0" indent="0">
              <a:buNone/>
            </a:pPr>
            <a:r>
              <a:rPr lang="en-IN" dirty="0">
                <a:latin typeface="Times New Roman" panose="02020603050405020304" pitchFamily="18" charset="0"/>
                <a:cs typeface="Times New Roman" panose="02020603050405020304" pitchFamily="18" charset="0"/>
              </a:rPr>
              <a:t>	Scanner s=new Scanner(System.in);</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Other Method for taking an input</a:t>
            </a:r>
          </a:p>
          <a:p>
            <a:pPr marL="0" indent="0">
              <a:buNone/>
            </a:pPr>
            <a:r>
              <a:rPr lang="en-IN" dirty="0">
                <a:latin typeface="Times New Roman" panose="02020603050405020304" pitchFamily="18" charset="0"/>
                <a:cs typeface="Times New Roman" panose="02020603050405020304" pitchFamily="18" charset="0"/>
              </a:rPr>
              <a:t>	Use </a:t>
            </a:r>
            <a:r>
              <a:rPr lang="en-IN" dirty="0" err="1">
                <a:latin typeface="Times New Roman" panose="02020603050405020304" pitchFamily="18" charset="0"/>
                <a:cs typeface="Times New Roman" panose="02020603050405020304" pitchFamily="18" charset="0"/>
              </a:rPr>
              <a:t>System.Console.class</a:t>
            </a:r>
            <a:endParaRPr lang="en-IN"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Or   use </a:t>
            </a:r>
            <a:r>
              <a:rPr lang="en-US" dirty="0" err="1">
                <a:latin typeface="Times New Roman" panose="02020603050405020304" pitchFamily="18" charset="0"/>
                <a:cs typeface="Times New Roman" panose="02020603050405020304" pitchFamily="18" charset="0"/>
              </a:rPr>
              <a:t>BufferReader</a:t>
            </a:r>
            <a:r>
              <a:rPr lang="en-US" dirty="0">
                <a:latin typeface="Times New Roman" panose="02020603050405020304" pitchFamily="18" charset="0"/>
                <a:cs typeface="Times New Roman" panose="02020603050405020304" pitchFamily="18" charset="0"/>
              </a:rPr>
              <a:t> class</a:t>
            </a:r>
          </a:p>
        </p:txBody>
      </p:sp>
    </p:spTree>
    <p:extLst>
      <p:ext uri="{BB962C8B-B14F-4D97-AF65-F5344CB8AC3E}">
        <p14:creationId xmlns:p14="http://schemas.microsoft.com/office/powerpoint/2010/main" val="796668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E4F42-7429-7AD8-078D-2E83E40F9498}"/>
              </a:ext>
            </a:extLst>
          </p:cNvPr>
          <p:cNvSpPr>
            <a:spLocks noGrp="1"/>
          </p:cNvSpPr>
          <p:nvPr>
            <p:ph type="title"/>
          </p:nvPr>
        </p:nvSpPr>
        <p:spPr/>
        <p:txBody>
          <a:bodyPr/>
          <a:lstStyle/>
          <a:p>
            <a:r>
              <a:rPr lang="en-US" dirty="0"/>
              <a:t>Operators</a:t>
            </a:r>
            <a:endParaRPr lang="en-IN" dirty="0"/>
          </a:p>
        </p:txBody>
      </p:sp>
      <p:sp>
        <p:nvSpPr>
          <p:cNvPr id="3" name="Content Placeholder 2">
            <a:extLst>
              <a:ext uri="{FF2B5EF4-FFF2-40B4-BE49-F238E27FC236}">
                <a16:creationId xmlns:a16="http://schemas.microsoft.com/office/drawing/2014/main" id="{11E25A5C-72FF-5594-4B26-11FF5B3ADECD}"/>
              </a:ext>
            </a:extLst>
          </p:cNvPr>
          <p:cNvSpPr>
            <a:spLocks noGrp="1"/>
          </p:cNvSpPr>
          <p:nvPr>
            <p:ph idx="1"/>
          </p:nvPr>
        </p:nvSpPr>
        <p:spPr/>
        <p:txBody>
          <a:bodyPr>
            <a:normAutofit fontScale="92500" lnSpcReduction="20000"/>
          </a:bodyPr>
          <a:lstStyle/>
          <a:p>
            <a:pPr algn="just">
              <a:buFont typeface="Arial" panose="020B0604020202020204" pitchFamily="34" charset="0"/>
              <a:buChar char="•"/>
            </a:pPr>
            <a:r>
              <a:rPr lang="en-US" b="0" i="0" dirty="0">
                <a:solidFill>
                  <a:srgbClr val="000000"/>
                </a:solidFill>
                <a:effectLst/>
                <a:latin typeface="inter-regular"/>
              </a:rPr>
              <a:t>Unary Operator</a:t>
            </a:r>
          </a:p>
          <a:p>
            <a:pPr algn="just">
              <a:buFont typeface="Arial" panose="020B0604020202020204" pitchFamily="34" charset="0"/>
              <a:buChar char="•"/>
            </a:pPr>
            <a:r>
              <a:rPr lang="en-US" b="0" i="0" dirty="0">
                <a:solidFill>
                  <a:srgbClr val="000000"/>
                </a:solidFill>
                <a:effectLst/>
                <a:latin typeface="inter-regular"/>
              </a:rPr>
              <a:t>Arithmetic Operator</a:t>
            </a:r>
          </a:p>
          <a:p>
            <a:pPr algn="just">
              <a:buFont typeface="Arial" panose="020B0604020202020204" pitchFamily="34" charset="0"/>
              <a:buChar char="•"/>
            </a:pPr>
            <a:r>
              <a:rPr lang="en-US" b="0" i="0" dirty="0">
                <a:solidFill>
                  <a:srgbClr val="000000"/>
                </a:solidFill>
                <a:effectLst/>
                <a:latin typeface="inter-regular"/>
              </a:rPr>
              <a:t>Shift Operator</a:t>
            </a:r>
          </a:p>
          <a:p>
            <a:pPr algn="just">
              <a:buFont typeface="Arial" panose="020B0604020202020204" pitchFamily="34" charset="0"/>
              <a:buChar char="•"/>
            </a:pPr>
            <a:r>
              <a:rPr lang="en-US" b="0" i="0" dirty="0">
                <a:solidFill>
                  <a:srgbClr val="000000"/>
                </a:solidFill>
                <a:effectLst/>
                <a:latin typeface="inter-regular"/>
              </a:rPr>
              <a:t>Relational Operator</a:t>
            </a:r>
          </a:p>
          <a:p>
            <a:pPr algn="just">
              <a:buFont typeface="Arial" panose="020B0604020202020204" pitchFamily="34" charset="0"/>
              <a:buChar char="•"/>
            </a:pPr>
            <a:r>
              <a:rPr lang="en-US" b="0" i="0" dirty="0">
                <a:solidFill>
                  <a:srgbClr val="000000"/>
                </a:solidFill>
                <a:effectLst/>
                <a:latin typeface="inter-regular"/>
              </a:rPr>
              <a:t>Bitwise Operator</a:t>
            </a:r>
          </a:p>
          <a:p>
            <a:pPr algn="just">
              <a:buFont typeface="Arial" panose="020B0604020202020204" pitchFamily="34" charset="0"/>
              <a:buChar char="•"/>
            </a:pPr>
            <a:r>
              <a:rPr lang="en-US" b="0" i="0" dirty="0">
                <a:solidFill>
                  <a:srgbClr val="000000"/>
                </a:solidFill>
                <a:effectLst/>
                <a:latin typeface="inter-regular"/>
              </a:rPr>
              <a:t>Logical Operator</a:t>
            </a:r>
          </a:p>
          <a:p>
            <a:pPr algn="just">
              <a:buFont typeface="Arial" panose="020B0604020202020204" pitchFamily="34" charset="0"/>
              <a:buChar char="•"/>
            </a:pPr>
            <a:r>
              <a:rPr lang="en-US" b="0" i="0" dirty="0">
                <a:solidFill>
                  <a:srgbClr val="000000"/>
                </a:solidFill>
                <a:effectLst/>
                <a:latin typeface="inter-regular"/>
              </a:rPr>
              <a:t>Ternary Operator</a:t>
            </a:r>
          </a:p>
          <a:p>
            <a:pPr algn="just">
              <a:buFont typeface="Arial" panose="020B0604020202020204" pitchFamily="34" charset="0"/>
              <a:buChar char="•"/>
            </a:pPr>
            <a:r>
              <a:rPr lang="en-US" b="0" i="0" dirty="0">
                <a:solidFill>
                  <a:srgbClr val="000000"/>
                </a:solidFill>
                <a:effectLst/>
                <a:latin typeface="inter-regular"/>
              </a:rPr>
              <a:t>Assignment Operator</a:t>
            </a:r>
          </a:p>
          <a:p>
            <a:endParaRPr lang="en-IN" dirty="0"/>
          </a:p>
        </p:txBody>
      </p:sp>
    </p:spTree>
    <p:extLst>
      <p:ext uri="{BB962C8B-B14F-4D97-AF65-F5344CB8AC3E}">
        <p14:creationId xmlns:p14="http://schemas.microsoft.com/office/powerpoint/2010/main" val="1515090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B7B8CD-CBAC-CAD8-5846-F691E886F467}"/>
              </a:ext>
            </a:extLst>
          </p:cNvPr>
          <p:cNvPicPr>
            <a:picLocks noChangeAspect="1"/>
          </p:cNvPicPr>
          <p:nvPr/>
        </p:nvPicPr>
        <p:blipFill rotWithShape="1">
          <a:blip r:embed="rId2">
            <a:extLst>
              <a:ext uri="{28A0092B-C50C-407E-A947-70E740481C1C}">
                <a14:useLocalDpi xmlns:a14="http://schemas.microsoft.com/office/drawing/2010/main" val="0"/>
              </a:ext>
            </a:extLst>
          </a:blip>
          <a:srcRect l="18640" t="14757" r="25874" b="6797"/>
          <a:stretch/>
        </p:blipFill>
        <p:spPr>
          <a:xfrm>
            <a:off x="967664" y="648069"/>
            <a:ext cx="10306976" cy="5584614"/>
          </a:xfrm>
          <a:prstGeom prst="rect">
            <a:avLst/>
          </a:prstGeom>
        </p:spPr>
      </p:pic>
    </p:spTree>
    <p:extLst>
      <p:ext uri="{BB962C8B-B14F-4D97-AF65-F5344CB8AC3E}">
        <p14:creationId xmlns:p14="http://schemas.microsoft.com/office/powerpoint/2010/main" val="149609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8091-0D86-68FA-B59E-3529B359E493}"/>
              </a:ext>
            </a:extLst>
          </p:cNvPr>
          <p:cNvSpPr>
            <a:spLocks noGrp="1"/>
          </p:cNvSpPr>
          <p:nvPr>
            <p:ph type="title"/>
          </p:nvPr>
        </p:nvSpPr>
        <p:spPr>
          <a:xfrm>
            <a:off x="1295402" y="662092"/>
            <a:ext cx="9601196" cy="1303867"/>
          </a:xfrm>
        </p:spPr>
        <p:txBody>
          <a:bodyPr>
            <a:normAutofit fontScale="90000"/>
          </a:bodyPr>
          <a:lstStyle/>
          <a:p>
            <a:r>
              <a:rPr lang="en-US" dirty="0"/>
              <a:t> Arithmetic Operator</a:t>
            </a:r>
            <a:br>
              <a:rPr lang="en-US" dirty="0"/>
            </a:br>
            <a:r>
              <a:rPr lang="en-US" dirty="0"/>
              <a:t>Find The Output Of below expressions</a:t>
            </a:r>
            <a:endParaRPr lang="en-IN" dirty="0"/>
          </a:p>
        </p:txBody>
      </p:sp>
      <p:pic>
        <p:nvPicPr>
          <p:cNvPr id="9" name="Content Placeholder 8">
            <a:extLst>
              <a:ext uri="{FF2B5EF4-FFF2-40B4-BE49-F238E27FC236}">
                <a16:creationId xmlns:a16="http://schemas.microsoft.com/office/drawing/2014/main" id="{CA11D220-794D-D82F-12A6-0255E75508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691" t="16207" r="25246" b="7368"/>
          <a:stretch/>
        </p:blipFill>
        <p:spPr>
          <a:xfrm>
            <a:off x="1399033" y="1882067"/>
            <a:ext cx="9497566" cy="4308421"/>
          </a:xfrm>
        </p:spPr>
      </p:pic>
    </p:spTree>
    <p:extLst>
      <p:ext uri="{BB962C8B-B14F-4D97-AF65-F5344CB8AC3E}">
        <p14:creationId xmlns:p14="http://schemas.microsoft.com/office/powerpoint/2010/main" val="1922859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2565-1BD5-6D6E-1F4D-905355C29C8E}"/>
              </a:ext>
            </a:extLst>
          </p:cNvPr>
          <p:cNvSpPr>
            <a:spLocks noGrp="1"/>
          </p:cNvSpPr>
          <p:nvPr>
            <p:ph type="title"/>
          </p:nvPr>
        </p:nvSpPr>
        <p:spPr/>
        <p:txBody>
          <a:bodyPr/>
          <a:lstStyle/>
          <a:p>
            <a:r>
              <a:rPr lang="en-IN" dirty="0"/>
              <a:t>Control Statements</a:t>
            </a:r>
          </a:p>
        </p:txBody>
      </p:sp>
      <p:sp>
        <p:nvSpPr>
          <p:cNvPr id="3" name="Content Placeholder 2">
            <a:extLst>
              <a:ext uri="{FF2B5EF4-FFF2-40B4-BE49-F238E27FC236}">
                <a16:creationId xmlns:a16="http://schemas.microsoft.com/office/drawing/2014/main" id="{D7A66C6E-0372-817A-37A5-F3A91C190764}"/>
              </a:ext>
            </a:extLst>
          </p:cNvPr>
          <p:cNvSpPr>
            <a:spLocks noGrp="1"/>
          </p:cNvSpPr>
          <p:nvPr>
            <p:ph idx="1"/>
          </p:nvPr>
        </p:nvSpPr>
        <p:spPr/>
        <p:txBody>
          <a:bodyPr>
            <a:normAutofit fontScale="92500" lnSpcReduction="20000"/>
          </a:bodyPr>
          <a:lstStyle/>
          <a:p>
            <a:pPr marL="0" indent="0">
              <a:buNone/>
            </a:pPr>
            <a:r>
              <a:rPr lang="en-IN" sz="2300" dirty="0">
                <a:latin typeface="Times New Roman" panose="02020603050405020304" pitchFamily="18" charset="0"/>
                <a:cs typeface="Times New Roman" panose="02020603050405020304" pitchFamily="18" charset="0"/>
              </a:rPr>
              <a:t>1. Decision Making Statement /Conditional Control Statements</a:t>
            </a:r>
          </a:p>
          <a:p>
            <a:pPr lvl="1"/>
            <a:r>
              <a:rPr lang="en-IN" sz="2300" dirty="0">
                <a:latin typeface="Times New Roman" panose="02020603050405020304" pitchFamily="18" charset="0"/>
                <a:cs typeface="Times New Roman" panose="02020603050405020304" pitchFamily="18" charset="0"/>
              </a:rPr>
              <a:t>If Statements</a:t>
            </a:r>
          </a:p>
          <a:p>
            <a:pPr lvl="1"/>
            <a:r>
              <a:rPr lang="en-IN" sz="2300" dirty="0">
                <a:latin typeface="Times New Roman" panose="02020603050405020304" pitchFamily="18" charset="0"/>
                <a:cs typeface="Times New Roman" panose="02020603050405020304" pitchFamily="18" charset="0"/>
              </a:rPr>
              <a:t>Switch Statements</a:t>
            </a:r>
          </a:p>
          <a:p>
            <a:pPr marL="0" indent="0">
              <a:buNone/>
            </a:pPr>
            <a:r>
              <a:rPr lang="en-IN" sz="2300" dirty="0">
                <a:latin typeface="Times New Roman" panose="02020603050405020304" pitchFamily="18" charset="0"/>
                <a:cs typeface="Times New Roman" panose="02020603050405020304" pitchFamily="18" charset="0"/>
              </a:rPr>
              <a:t>2. Loop Statements</a:t>
            </a:r>
          </a:p>
          <a:p>
            <a:pPr lvl="1"/>
            <a:r>
              <a:rPr lang="en-IN" sz="2300" dirty="0">
                <a:latin typeface="Times New Roman" panose="02020603050405020304" pitchFamily="18" charset="0"/>
                <a:cs typeface="Times New Roman" panose="02020603050405020304" pitchFamily="18" charset="0"/>
              </a:rPr>
              <a:t>For loop</a:t>
            </a:r>
          </a:p>
          <a:p>
            <a:pPr lvl="1"/>
            <a:r>
              <a:rPr lang="en-IN" sz="2300" dirty="0">
                <a:latin typeface="Times New Roman" panose="02020603050405020304" pitchFamily="18" charset="0"/>
                <a:cs typeface="Times New Roman" panose="02020603050405020304" pitchFamily="18" charset="0"/>
              </a:rPr>
              <a:t>While loop, Do While Loop</a:t>
            </a:r>
          </a:p>
          <a:p>
            <a:pPr marL="0" indent="0">
              <a:buNone/>
            </a:pPr>
            <a:r>
              <a:rPr lang="en-IN" sz="2300" dirty="0">
                <a:latin typeface="Times New Roman" panose="02020603050405020304" pitchFamily="18" charset="0"/>
                <a:cs typeface="Times New Roman" panose="02020603050405020304" pitchFamily="18" charset="0"/>
              </a:rPr>
              <a:t>3. Jump Statements / Unconditional statements</a:t>
            </a:r>
          </a:p>
          <a:p>
            <a:pPr lvl="1"/>
            <a:r>
              <a:rPr lang="en-IN" sz="2300" dirty="0">
                <a:latin typeface="Times New Roman" panose="02020603050405020304" pitchFamily="18" charset="0"/>
                <a:cs typeface="Times New Roman" panose="02020603050405020304" pitchFamily="18" charset="0"/>
              </a:rPr>
              <a:t>Break and Continue Statements</a:t>
            </a:r>
          </a:p>
          <a:p>
            <a:pPr marL="457200" lvl="1" indent="0">
              <a:buNone/>
            </a:pPr>
            <a:endParaRPr lang="en-IN" dirty="0"/>
          </a:p>
        </p:txBody>
      </p:sp>
    </p:spTree>
    <p:extLst>
      <p:ext uri="{BB962C8B-B14F-4D97-AF65-F5344CB8AC3E}">
        <p14:creationId xmlns:p14="http://schemas.microsoft.com/office/powerpoint/2010/main" val="426023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EF17-1E33-5578-8465-A7F6E888EADE}"/>
              </a:ext>
            </a:extLst>
          </p:cNvPr>
          <p:cNvSpPr>
            <a:spLocks noGrp="1"/>
          </p:cNvSpPr>
          <p:nvPr>
            <p:ph type="title"/>
          </p:nvPr>
        </p:nvSpPr>
        <p:spPr/>
        <p:txBody>
          <a:bodyPr/>
          <a:lstStyle/>
          <a:p>
            <a:r>
              <a:rPr lang="en-IN" dirty="0"/>
              <a:t>Conditional Control Statements</a:t>
            </a:r>
          </a:p>
        </p:txBody>
      </p:sp>
      <p:sp>
        <p:nvSpPr>
          <p:cNvPr id="3" name="Content Placeholder 2">
            <a:extLst>
              <a:ext uri="{FF2B5EF4-FFF2-40B4-BE49-F238E27FC236}">
                <a16:creationId xmlns:a16="http://schemas.microsoft.com/office/drawing/2014/main" id="{518108C9-70C9-B03F-F819-BEF18A4A5FAE}"/>
              </a:ext>
            </a:extLst>
          </p:cNvPr>
          <p:cNvSpPr>
            <a:spLocks noGrp="1"/>
          </p:cNvSpPr>
          <p:nvPr>
            <p:ph idx="1"/>
          </p:nvPr>
        </p:nvSpPr>
        <p:spPr/>
        <p:txBody>
          <a:bodyPr>
            <a:normAutofit fontScale="92500" lnSpcReduction="10000"/>
          </a:bodyPr>
          <a:lstStyle/>
          <a:p>
            <a:pPr marL="457200" indent="-457200">
              <a:buClrTx/>
              <a:buFont typeface="+mj-lt"/>
              <a:buAutoNum type="arabicPeriod"/>
            </a:pPr>
            <a:r>
              <a:rPr lang="en-IN" b="1" dirty="0">
                <a:solidFill>
                  <a:schemeClr val="tx1"/>
                </a:solidFill>
                <a:latin typeface="Times New Roman" panose="02020603050405020304" pitchFamily="18" charset="0"/>
                <a:cs typeface="Times New Roman" panose="02020603050405020304" pitchFamily="18" charset="0"/>
              </a:rPr>
              <a:t>If Statement :</a:t>
            </a:r>
          </a:p>
          <a:p>
            <a:pPr marL="0" indent="0">
              <a:buNone/>
            </a:pPr>
            <a:r>
              <a:rPr lang="en-IN" dirty="0"/>
              <a:t>	</a:t>
            </a:r>
            <a:r>
              <a:rPr lang="en-US" b="0" i="0" dirty="0">
                <a:solidFill>
                  <a:srgbClr val="3A3A3A"/>
                </a:solidFill>
                <a:effectLst/>
                <a:latin typeface="Open Sans" panose="020B0606030504020204" pitchFamily="34" charset="0"/>
              </a:rPr>
              <a:t>It will go inside the block only if the condition is true , otherwise, it 	will not execute the block.</a:t>
            </a:r>
          </a:p>
          <a:p>
            <a:pPr marL="0" indent="0">
              <a:buNone/>
            </a:pPr>
            <a:r>
              <a:rPr lang="en-US" dirty="0">
                <a:solidFill>
                  <a:srgbClr val="3A3A3A"/>
                </a:solidFill>
                <a:latin typeface="Open Sans" panose="020B0606030504020204" pitchFamily="34" charset="0"/>
              </a:rPr>
              <a:t>Syntax :</a:t>
            </a:r>
          </a:p>
          <a:p>
            <a:pPr marL="0" indent="0">
              <a:buNone/>
            </a:pPr>
            <a:r>
              <a:rPr lang="en-US" dirty="0">
                <a:solidFill>
                  <a:srgbClr val="3A3A3A"/>
                </a:solidFill>
                <a:latin typeface="Open Sans" panose="020B0606030504020204" pitchFamily="34" charset="0"/>
              </a:rPr>
              <a:t>	</a:t>
            </a:r>
            <a:r>
              <a:rPr lang="en-US" b="0" i="0" dirty="0">
                <a:solidFill>
                  <a:srgbClr val="3A3A3A"/>
                </a:solidFill>
                <a:effectLst/>
                <a:latin typeface="Open Sans" panose="020B0606030504020204" pitchFamily="34" charset="0"/>
              </a:rPr>
              <a:t>if(condition)</a:t>
            </a:r>
          </a:p>
          <a:p>
            <a:pPr marL="0" indent="0">
              <a:buNone/>
            </a:pPr>
            <a:r>
              <a:rPr lang="en-US" b="0" i="0" dirty="0">
                <a:solidFill>
                  <a:srgbClr val="3A3A3A"/>
                </a:solidFill>
                <a:effectLst/>
                <a:latin typeface="Open Sans" panose="020B0606030504020204" pitchFamily="34" charset="0"/>
              </a:rPr>
              <a:t>	{</a:t>
            </a:r>
            <a:br>
              <a:rPr lang="en-US" dirty="0"/>
            </a:br>
            <a:r>
              <a:rPr lang="en-US" dirty="0"/>
              <a:t>		</a:t>
            </a:r>
            <a:r>
              <a:rPr lang="en-US" b="0" i="0" dirty="0">
                <a:solidFill>
                  <a:srgbClr val="3A3A3A"/>
                </a:solidFill>
                <a:effectLst/>
                <a:latin typeface="Open Sans" panose="020B0606030504020204" pitchFamily="34" charset="0"/>
              </a:rPr>
              <a:t>// statements (if Block)</a:t>
            </a:r>
            <a:br>
              <a:rPr lang="en-US" dirty="0"/>
            </a:br>
            <a:r>
              <a:rPr lang="en-US" dirty="0"/>
              <a:t>	</a:t>
            </a:r>
            <a:r>
              <a:rPr lang="en-US" b="0" i="0" dirty="0">
                <a:solidFill>
                  <a:srgbClr val="3A3A3A"/>
                </a:solidFill>
                <a:effectLst/>
                <a:latin typeface="Open Sans" panose="020B0606030504020204" pitchFamily="34" charset="0"/>
              </a:rPr>
              <a:t>}</a:t>
            </a:r>
            <a:endParaRPr lang="en-IN" dirty="0"/>
          </a:p>
        </p:txBody>
      </p:sp>
      <p:pic>
        <p:nvPicPr>
          <p:cNvPr id="5" name="Picture 4">
            <a:extLst>
              <a:ext uri="{FF2B5EF4-FFF2-40B4-BE49-F238E27FC236}">
                <a16:creationId xmlns:a16="http://schemas.microsoft.com/office/drawing/2014/main" id="{8919E357-91F1-5643-6EB0-46DCABEFD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078478"/>
            <a:ext cx="4183379" cy="3318936"/>
          </a:xfrm>
          <a:prstGeom prst="rect">
            <a:avLst/>
          </a:prstGeom>
        </p:spPr>
      </p:pic>
    </p:spTree>
    <p:extLst>
      <p:ext uri="{BB962C8B-B14F-4D97-AF65-F5344CB8AC3E}">
        <p14:creationId xmlns:p14="http://schemas.microsoft.com/office/powerpoint/2010/main" val="3620524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6205E5-83C2-0B48-6EDF-E02AA0E03565}"/>
              </a:ext>
            </a:extLst>
          </p:cNvPr>
          <p:cNvSpPr>
            <a:spLocks noGrp="1"/>
          </p:cNvSpPr>
          <p:nvPr>
            <p:ph idx="1"/>
          </p:nvPr>
        </p:nvSpPr>
        <p:spPr/>
        <p:txBody>
          <a:bodyPr>
            <a:normAutofit fontScale="77500" lnSpcReduction="20000"/>
          </a:bodyPr>
          <a:lstStyle/>
          <a:p>
            <a:pPr marL="0" indent="0">
              <a:buNone/>
            </a:pPr>
            <a:r>
              <a:rPr lang="en-IN" sz="2200" b="1" dirty="0">
                <a:solidFill>
                  <a:schemeClr val="tx1"/>
                </a:solidFill>
                <a:latin typeface="Times New Roman" panose="02020603050405020304" pitchFamily="18" charset="0"/>
                <a:cs typeface="Times New Roman" panose="02020603050405020304" pitchFamily="18" charset="0"/>
              </a:rPr>
              <a:t>2. If – Else Statements :</a:t>
            </a:r>
          </a:p>
          <a:p>
            <a:pPr marL="0" indent="0">
              <a:buNone/>
            </a:pPr>
            <a:r>
              <a:rPr lang="en-IN" sz="2100" b="1" dirty="0">
                <a:solidFill>
                  <a:schemeClr val="tx1"/>
                </a:solidFill>
                <a:latin typeface="Times New Roman" panose="02020603050405020304" pitchFamily="18" charset="0"/>
                <a:cs typeface="Times New Roman" panose="02020603050405020304" pitchFamily="18" charset="0"/>
              </a:rPr>
              <a:t>	</a:t>
            </a:r>
            <a:r>
              <a:rPr lang="en-US" sz="2100" b="0" i="0" dirty="0">
                <a:solidFill>
                  <a:srgbClr val="3A3A3A"/>
                </a:solidFill>
                <a:effectLst/>
                <a:latin typeface="Times New Roman" panose="02020603050405020304" pitchFamily="18" charset="0"/>
                <a:cs typeface="Times New Roman" panose="02020603050405020304" pitchFamily="18" charset="0"/>
              </a:rPr>
              <a:t>If the condition is true then, it will execute the If block. Otherwise, it will execute 	the Else block.</a:t>
            </a:r>
          </a:p>
          <a:p>
            <a:pPr marL="0" indent="0">
              <a:buNone/>
            </a:pPr>
            <a:r>
              <a:rPr lang="en-IN" dirty="0">
                <a:solidFill>
                  <a:schemeClr val="tx1"/>
                </a:solidFill>
                <a:latin typeface="Times New Roman" panose="02020603050405020304" pitchFamily="18" charset="0"/>
                <a:cs typeface="Times New Roman" panose="02020603050405020304" pitchFamily="18" charset="0"/>
              </a:rPr>
              <a:t>Syntax :</a:t>
            </a:r>
          </a:p>
          <a:p>
            <a:pPr marL="0" indent="0">
              <a:buNone/>
            </a:pPr>
            <a:r>
              <a:rPr lang="en-IN" dirty="0">
                <a:solidFill>
                  <a:schemeClr val="tx1"/>
                </a:solidFill>
                <a:latin typeface="Times New Roman" panose="02020603050405020304" pitchFamily="18" charset="0"/>
                <a:cs typeface="Times New Roman" panose="02020603050405020304" pitchFamily="18" charset="0"/>
              </a:rPr>
              <a:t>	</a:t>
            </a:r>
            <a:r>
              <a:rPr lang="en-US" b="0" i="0" dirty="0">
                <a:solidFill>
                  <a:srgbClr val="3A3A3A"/>
                </a:solidFill>
                <a:effectLst/>
                <a:latin typeface="Open Sans" panose="020B0606030504020204" pitchFamily="34" charset="0"/>
              </a:rPr>
              <a:t>if(condition)</a:t>
            </a:r>
          </a:p>
          <a:p>
            <a:pPr marL="0" indent="0">
              <a:buNone/>
            </a:pPr>
            <a:r>
              <a:rPr lang="en-US" b="0" i="0" dirty="0">
                <a:solidFill>
                  <a:srgbClr val="3A3A3A"/>
                </a:solidFill>
                <a:effectLst/>
                <a:latin typeface="Open Sans" panose="020B0606030504020204" pitchFamily="34" charset="0"/>
              </a:rPr>
              <a:t>	{</a:t>
            </a:r>
            <a:br>
              <a:rPr lang="en-US" dirty="0"/>
            </a:br>
            <a:r>
              <a:rPr lang="en-US" dirty="0"/>
              <a:t>	</a:t>
            </a:r>
            <a:r>
              <a:rPr lang="en-US" b="0" i="0" dirty="0">
                <a:solidFill>
                  <a:srgbClr val="3A3A3A"/>
                </a:solidFill>
                <a:effectLst/>
                <a:latin typeface="Open Sans" panose="020B0606030504020204" pitchFamily="34" charset="0"/>
              </a:rPr>
              <a:t>// statements (if Block)</a:t>
            </a:r>
            <a:br>
              <a:rPr lang="en-US" dirty="0"/>
            </a:br>
            <a:r>
              <a:rPr lang="en-US" dirty="0"/>
              <a:t>	</a:t>
            </a:r>
            <a:r>
              <a:rPr lang="en-US" b="0" i="0" dirty="0">
                <a:solidFill>
                  <a:srgbClr val="3A3A3A"/>
                </a:solidFill>
                <a:effectLst/>
                <a:latin typeface="Open Sans" panose="020B0606030504020204" pitchFamily="34" charset="0"/>
              </a:rPr>
              <a:t>}</a:t>
            </a:r>
            <a:br>
              <a:rPr lang="en-US" dirty="0"/>
            </a:br>
            <a:r>
              <a:rPr lang="en-US" dirty="0"/>
              <a:t>	</a:t>
            </a:r>
            <a:r>
              <a:rPr lang="en-US" b="0" i="0" dirty="0">
                <a:solidFill>
                  <a:srgbClr val="3A3A3A"/>
                </a:solidFill>
                <a:effectLst/>
                <a:latin typeface="Open Sans" panose="020B0606030504020204" pitchFamily="34" charset="0"/>
              </a:rPr>
              <a:t>else</a:t>
            </a:r>
          </a:p>
          <a:p>
            <a:pPr marL="0" indent="0">
              <a:buNone/>
            </a:pPr>
            <a:r>
              <a:rPr lang="en-US" b="0" i="0" dirty="0">
                <a:solidFill>
                  <a:srgbClr val="3A3A3A"/>
                </a:solidFill>
                <a:effectLst/>
                <a:latin typeface="Open Sans" panose="020B0606030504020204" pitchFamily="34" charset="0"/>
              </a:rPr>
              <a:t>	{</a:t>
            </a:r>
            <a:br>
              <a:rPr lang="en-US" dirty="0"/>
            </a:br>
            <a:r>
              <a:rPr lang="en-US" dirty="0"/>
              <a:t>	</a:t>
            </a:r>
            <a:r>
              <a:rPr lang="en-US" b="0" i="0" dirty="0">
                <a:solidFill>
                  <a:srgbClr val="3A3A3A"/>
                </a:solidFill>
                <a:effectLst/>
                <a:latin typeface="Open Sans" panose="020B0606030504020204" pitchFamily="34" charset="0"/>
              </a:rPr>
              <a:t>// statements (Else block)</a:t>
            </a:r>
            <a:br>
              <a:rPr lang="en-US" dirty="0"/>
            </a:br>
            <a:r>
              <a:rPr lang="en-US" dirty="0"/>
              <a:t>	</a:t>
            </a:r>
            <a:r>
              <a:rPr lang="en-US" b="0" i="0" dirty="0">
                <a:solidFill>
                  <a:srgbClr val="3A3A3A"/>
                </a:solidFill>
                <a:effectLst/>
                <a:latin typeface="Open Sans" panose="020B0606030504020204" pitchFamily="34" charset="0"/>
              </a:rPr>
              <a:t>}</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8C6C89A-6C73-C722-0EE7-AE3EAA91F970}"/>
              </a:ext>
            </a:extLst>
          </p:cNvPr>
          <p:cNvSpPr>
            <a:spLocks noGrp="1"/>
          </p:cNvSpPr>
          <p:nvPr>
            <p:ph type="title"/>
          </p:nvPr>
        </p:nvSpPr>
        <p:spPr>
          <a:xfrm>
            <a:off x="1270000" y="995680"/>
            <a:ext cx="9626600" cy="1290320"/>
          </a:xfrm>
        </p:spPr>
        <p:txBody>
          <a:bodyPr/>
          <a:lstStyle/>
          <a:p>
            <a:r>
              <a:rPr lang="en-IN" dirty="0"/>
              <a:t>Conditional Control Statements</a:t>
            </a:r>
          </a:p>
        </p:txBody>
      </p:sp>
      <p:pic>
        <p:nvPicPr>
          <p:cNvPr id="6" name="Picture 5">
            <a:extLst>
              <a:ext uri="{FF2B5EF4-FFF2-40B4-BE49-F238E27FC236}">
                <a16:creationId xmlns:a16="http://schemas.microsoft.com/office/drawing/2014/main" id="{D5BB2EE9-BFA5-E6F9-A1F3-6AB6492BF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242" y="2885129"/>
            <a:ext cx="4953918" cy="3617272"/>
          </a:xfrm>
          <a:prstGeom prst="rect">
            <a:avLst/>
          </a:prstGeom>
        </p:spPr>
      </p:pic>
    </p:spTree>
    <p:extLst>
      <p:ext uri="{BB962C8B-B14F-4D97-AF65-F5344CB8AC3E}">
        <p14:creationId xmlns:p14="http://schemas.microsoft.com/office/powerpoint/2010/main" val="2473877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C92DF9-F98B-214C-AB7B-9681C123F4E2}"/>
              </a:ext>
            </a:extLst>
          </p:cNvPr>
          <p:cNvSpPr>
            <a:spLocks noGrp="1"/>
          </p:cNvSpPr>
          <p:nvPr>
            <p:ph idx="1"/>
          </p:nvPr>
        </p:nvSpPr>
        <p:spPr>
          <a:xfrm>
            <a:off x="1295401" y="2556932"/>
            <a:ext cx="9601196" cy="3671148"/>
          </a:xfrm>
        </p:spPr>
        <p:txBody>
          <a:bodyPr>
            <a:normAutofit fontScale="25000" lnSpcReduction="20000"/>
          </a:bodyPr>
          <a:lstStyle/>
          <a:p>
            <a:pPr marL="0" indent="0" algn="just">
              <a:buNone/>
            </a:pPr>
            <a:r>
              <a:rPr lang="en-IN" sz="8800" b="1" i="0" dirty="0">
                <a:solidFill>
                  <a:schemeClr val="tx1"/>
                </a:solidFill>
                <a:effectLst/>
                <a:latin typeface="Times New Roman" panose="02020603050405020304" pitchFamily="18" charset="0"/>
                <a:cs typeface="Times New Roman" panose="02020603050405020304" pitchFamily="18" charset="0"/>
              </a:rPr>
              <a:t>3. If else if ladder:</a:t>
            </a:r>
          </a:p>
          <a:p>
            <a:pPr marL="0" indent="0" algn="just">
              <a:buNone/>
            </a:pPr>
            <a:r>
              <a:rPr lang="en-IN" sz="8400" b="1" dirty="0">
                <a:solidFill>
                  <a:schemeClr val="tx1"/>
                </a:solidFill>
                <a:latin typeface="Times New Roman" panose="02020603050405020304" pitchFamily="18" charset="0"/>
                <a:cs typeface="Times New Roman" panose="02020603050405020304" pitchFamily="18" charset="0"/>
              </a:rPr>
              <a:t>	</a:t>
            </a:r>
            <a:r>
              <a:rPr lang="en-US" sz="8400" b="0" i="0" dirty="0">
                <a:solidFill>
                  <a:srgbClr val="3A3A3A"/>
                </a:solidFill>
                <a:effectLst/>
                <a:latin typeface="Times New Roman" panose="02020603050405020304" pitchFamily="18" charset="0"/>
                <a:cs typeface="Times New Roman" panose="02020603050405020304" pitchFamily="18" charset="0"/>
              </a:rPr>
              <a:t>If the condition is true, then it will execute the If block. Otherwise, it will execute the Else-If block. Again, if the condition is not met, then it will move to the else 	block.</a:t>
            </a:r>
            <a:endParaRPr lang="en-IN" sz="8400" b="1" i="0" dirty="0">
              <a:solidFill>
                <a:schemeClr val="tx1"/>
              </a:solidFill>
              <a:effectLst/>
              <a:latin typeface="Times New Roman" panose="02020603050405020304" pitchFamily="18" charset="0"/>
              <a:cs typeface="Times New Roman" panose="02020603050405020304" pitchFamily="18" charset="0"/>
            </a:endParaRPr>
          </a:p>
          <a:p>
            <a:pPr marL="0" indent="0">
              <a:buNone/>
            </a:pPr>
            <a:r>
              <a:rPr lang="en-IN" sz="8400" dirty="0">
                <a:latin typeface="Times New Roman" panose="02020603050405020304" pitchFamily="18" charset="0"/>
                <a:cs typeface="Times New Roman" panose="02020603050405020304" pitchFamily="18" charset="0"/>
              </a:rPr>
              <a:t>Syntax :</a:t>
            </a:r>
          </a:p>
          <a:p>
            <a:pPr marL="0" indent="0">
              <a:buNone/>
            </a:pPr>
            <a:r>
              <a:rPr lang="en-US" sz="8400" b="0" i="0" dirty="0">
                <a:solidFill>
                  <a:srgbClr val="3A3A3A"/>
                </a:solidFill>
                <a:effectLst/>
                <a:latin typeface="Times New Roman" panose="02020603050405020304" pitchFamily="18" charset="0"/>
                <a:cs typeface="Times New Roman" panose="02020603050405020304" pitchFamily="18" charset="0"/>
              </a:rPr>
              <a:t>	If(condition)</a:t>
            </a:r>
          </a:p>
          <a:p>
            <a:pPr marL="0" indent="0">
              <a:buNone/>
            </a:pPr>
            <a:r>
              <a:rPr lang="en-US" sz="8400" b="0" i="0" dirty="0">
                <a:solidFill>
                  <a:srgbClr val="3A3A3A"/>
                </a:solidFill>
                <a:effectLst/>
                <a:latin typeface="Times New Roman" panose="02020603050405020304" pitchFamily="18" charset="0"/>
                <a:cs typeface="Times New Roman" panose="02020603050405020304" pitchFamily="18" charset="0"/>
              </a:rPr>
              <a:t>	{</a:t>
            </a:r>
            <a:br>
              <a:rPr lang="en-US" sz="8400" dirty="0">
                <a:latin typeface="Times New Roman" panose="02020603050405020304" pitchFamily="18" charset="0"/>
                <a:cs typeface="Times New Roman" panose="02020603050405020304" pitchFamily="18" charset="0"/>
              </a:rPr>
            </a:br>
            <a:r>
              <a:rPr lang="en-US" sz="8400" dirty="0">
                <a:latin typeface="Times New Roman" panose="02020603050405020304" pitchFamily="18" charset="0"/>
                <a:cs typeface="Times New Roman" panose="02020603050405020304" pitchFamily="18" charset="0"/>
              </a:rPr>
              <a:t>	</a:t>
            </a:r>
            <a:r>
              <a:rPr lang="en-US" sz="8400" b="0" i="0" dirty="0">
                <a:solidFill>
                  <a:srgbClr val="3A3A3A"/>
                </a:solidFill>
                <a:effectLst/>
                <a:latin typeface="Times New Roman" panose="02020603050405020304" pitchFamily="18" charset="0"/>
                <a:cs typeface="Times New Roman" panose="02020603050405020304" pitchFamily="18" charset="0"/>
              </a:rPr>
              <a:t>}</a:t>
            </a:r>
            <a:br>
              <a:rPr lang="en-US" sz="8400" dirty="0">
                <a:latin typeface="Times New Roman" panose="02020603050405020304" pitchFamily="18" charset="0"/>
                <a:cs typeface="Times New Roman" panose="02020603050405020304" pitchFamily="18" charset="0"/>
              </a:rPr>
            </a:br>
            <a:r>
              <a:rPr lang="en-US" sz="8400" dirty="0">
                <a:latin typeface="Times New Roman" panose="02020603050405020304" pitchFamily="18" charset="0"/>
                <a:cs typeface="Times New Roman" panose="02020603050405020304" pitchFamily="18" charset="0"/>
              </a:rPr>
              <a:t>	</a:t>
            </a:r>
            <a:r>
              <a:rPr lang="en-US" sz="8400" b="0" i="0" dirty="0">
                <a:solidFill>
                  <a:srgbClr val="3A3A3A"/>
                </a:solidFill>
                <a:effectLst/>
                <a:latin typeface="Times New Roman" panose="02020603050405020304" pitchFamily="18" charset="0"/>
                <a:cs typeface="Times New Roman" panose="02020603050405020304" pitchFamily="18" charset="0"/>
              </a:rPr>
              <a:t>else if</a:t>
            </a:r>
          </a:p>
          <a:p>
            <a:pPr marL="0" indent="0">
              <a:buNone/>
            </a:pPr>
            <a:r>
              <a:rPr lang="en-US" sz="8400" b="0" i="0" dirty="0">
                <a:solidFill>
                  <a:srgbClr val="3A3A3A"/>
                </a:solidFill>
                <a:effectLst/>
                <a:latin typeface="Times New Roman" panose="02020603050405020304" pitchFamily="18" charset="0"/>
                <a:cs typeface="Times New Roman" panose="02020603050405020304" pitchFamily="18" charset="0"/>
              </a:rPr>
              <a:t>	{</a:t>
            </a:r>
            <a:br>
              <a:rPr lang="en-US" sz="8400" dirty="0">
                <a:latin typeface="Times New Roman" panose="02020603050405020304" pitchFamily="18" charset="0"/>
                <a:cs typeface="Times New Roman" panose="02020603050405020304" pitchFamily="18" charset="0"/>
              </a:rPr>
            </a:br>
            <a:r>
              <a:rPr lang="en-US" sz="8400" dirty="0">
                <a:latin typeface="Times New Roman" panose="02020603050405020304" pitchFamily="18" charset="0"/>
                <a:cs typeface="Times New Roman" panose="02020603050405020304" pitchFamily="18" charset="0"/>
              </a:rPr>
              <a:t>	</a:t>
            </a:r>
            <a:r>
              <a:rPr lang="en-US" sz="8400" b="0" i="0" dirty="0">
                <a:solidFill>
                  <a:srgbClr val="3A3A3A"/>
                </a:solidFill>
                <a:effectLst/>
                <a:latin typeface="Times New Roman" panose="02020603050405020304" pitchFamily="18" charset="0"/>
                <a:cs typeface="Times New Roman" panose="02020603050405020304" pitchFamily="18" charset="0"/>
              </a:rPr>
              <a:t>}</a:t>
            </a:r>
            <a:br>
              <a:rPr lang="en-US" sz="8400" dirty="0">
                <a:latin typeface="Times New Roman" panose="02020603050405020304" pitchFamily="18" charset="0"/>
                <a:cs typeface="Times New Roman" panose="02020603050405020304" pitchFamily="18" charset="0"/>
              </a:rPr>
            </a:br>
            <a:r>
              <a:rPr lang="en-US" sz="8400" dirty="0">
                <a:latin typeface="Times New Roman" panose="02020603050405020304" pitchFamily="18" charset="0"/>
                <a:cs typeface="Times New Roman" panose="02020603050405020304" pitchFamily="18" charset="0"/>
              </a:rPr>
              <a:t>	</a:t>
            </a:r>
            <a:r>
              <a:rPr lang="en-US" sz="8400" b="0" i="0" dirty="0">
                <a:solidFill>
                  <a:srgbClr val="3A3A3A"/>
                </a:solidFill>
                <a:effectLst/>
                <a:latin typeface="Times New Roman" panose="02020603050405020304" pitchFamily="18" charset="0"/>
                <a:cs typeface="Times New Roman" panose="02020603050405020304" pitchFamily="18" charset="0"/>
              </a:rPr>
              <a:t>else</a:t>
            </a:r>
          </a:p>
          <a:p>
            <a:pPr marL="0" indent="0">
              <a:buNone/>
            </a:pPr>
            <a:r>
              <a:rPr lang="en-US" sz="8400" b="0" i="0" dirty="0">
                <a:solidFill>
                  <a:srgbClr val="3A3A3A"/>
                </a:solidFill>
                <a:effectLst/>
                <a:latin typeface="Times New Roman" panose="02020603050405020304" pitchFamily="18" charset="0"/>
                <a:cs typeface="Times New Roman" panose="02020603050405020304" pitchFamily="18" charset="0"/>
              </a:rPr>
              <a:t>	{</a:t>
            </a:r>
            <a:br>
              <a:rPr lang="en-US" sz="8400" dirty="0">
                <a:latin typeface="Times New Roman" panose="02020603050405020304" pitchFamily="18" charset="0"/>
                <a:cs typeface="Times New Roman" panose="02020603050405020304" pitchFamily="18" charset="0"/>
              </a:rPr>
            </a:br>
            <a:r>
              <a:rPr lang="en-US" sz="8400" dirty="0">
                <a:latin typeface="Times New Roman" panose="02020603050405020304" pitchFamily="18" charset="0"/>
                <a:cs typeface="Times New Roman" panose="02020603050405020304" pitchFamily="18" charset="0"/>
              </a:rPr>
              <a:t>	</a:t>
            </a:r>
            <a:r>
              <a:rPr lang="en-US" sz="8400" b="0" i="0" dirty="0">
                <a:solidFill>
                  <a:srgbClr val="3A3A3A"/>
                </a:solidFill>
                <a:effectLst/>
                <a:latin typeface="Times New Roman" panose="02020603050405020304" pitchFamily="18" charset="0"/>
                <a:cs typeface="Times New Roman" panose="02020603050405020304" pitchFamily="18" charset="0"/>
              </a:rPr>
              <a:t>}</a:t>
            </a:r>
            <a:br>
              <a:rPr lang="en-IN" sz="8400" dirty="0">
                <a:latin typeface="Times New Roman" panose="02020603050405020304" pitchFamily="18" charset="0"/>
                <a:cs typeface="Times New Roman" panose="02020603050405020304" pitchFamily="18" charset="0"/>
              </a:rPr>
            </a:br>
            <a:endParaRPr lang="en-IN" sz="8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C61A48B5-40D2-D68E-EDDB-0F1F717B02F5}"/>
              </a:ext>
            </a:extLst>
          </p:cNvPr>
          <p:cNvSpPr>
            <a:spLocks noGrp="1"/>
          </p:cNvSpPr>
          <p:nvPr>
            <p:ph type="title"/>
          </p:nvPr>
        </p:nvSpPr>
        <p:spPr>
          <a:xfrm>
            <a:off x="1295400" y="982663"/>
            <a:ext cx="9601200" cy="1303337"/>
          </a:xfrm>
        </p:spPr>
        <p:txBody>
          <a:bodyPr/>
          <a:lstStyle/>
          <a:p>
            <a:r>
              <a:rPr lang="en-IN" dirty="0"/>
              <a:t>Conditional Control Statements</a:t>
            </a:r>
          </a:p>
        </p:txBody>
      </p:sp>
    </p:spTree>
    <p:extLst>
      <p:ext uri="{BB962C8B-B14F-4D97-AF65-F5344CB8AC3E}">
        <p14:creationId xmlns:p14="http://schemas.microsoft.com/office/powerpoint/2010/main" val="3497796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523F60-293D-C984-CE12-3A9C9D9F0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2426545"/>
            <a:ext cx="5836920" cy="3829475"/>
          </a:xfrm>
          <a:prstGeom prst="rect">
            <a:avLst/>
          </a:prstGeom>
        </p:spPr>
      </p:pic>
      <p:sp>
        <p:nvSpPr>
          <p:cNvPr id="5" name="TextBox 4">
            <a:extLst>
              <a:ext uri="{FF2B5EF4-FFF2-40B4-BE49-F238E27FC236}">
                <a16:creationId xmlns:a16="http://schemas.microsoft.com/office/drawing/2014/main" id="{5396B493-6D81-8E00-C8A2-FA036574015D}"/>
              </a:ext>
            </a:extLst>
          </p:cNvPr>
          <p:cNvSpPr txBox="1"/>
          <p:nvPr/>
        </p:nvSpPr>
        <p:spPr>
          <a:xfrm>
            <a:off x="4678680" y="1394460"/>
            <a:ext cx="3032760" cy="523220"/>
          </a:xfrm>
          <a:prstGeom prst="rect">
            <a:avLst/>
          </a:prstGeom>
          <a:noFill/>
        </p:spPr>
        <p:txBody>
          <a:bodyPr wrap="square" rtlCol="0">
            <a:spAutoFit/>
          </a:bodyPr>
          <a:lstStyle/>
          <a:p>
            <a:r>
              <a:rPr lang="en-IN" sz="2800" dirty="0"/>
              <a:t>Else If Ladder</a:t>
            </a:r>
          </a:p>
        </p:txBody>
      </p:sp>
      <p:sp>
        <p:nvSpPr>
          <p:cNvPr id="6" name="TextBox 5">
            <a:extLst>
              <a:ext uri="{FF2B5EF4-FFF2-40B4-BE49-F238E27FC236}">
                <a16:creationId xmlns:a16="http://schemas.microsoft.com/office/drawing/2014/main" id="{B8994F5B-3CDA-1BBC-8721-C190A5A81EEC}"/>
              </a:ext>
            </a:extLst>
          </p:cNvPr>
          <p:cNvSpPr txBox="1"/>
          <p:nvPr/>
        </p:nvSpPr>
        <p:spPr>
          <a:xfrm>
            <a:off x="1709183" y="5501640"/>
            <a:ext cx="2281394" cy="369332"/>
          </a:xfrm>
          <a:prstGeom prst="rect">
            <a:avLst/>
          </a:prstGeom>
          <a:noFill/>
        </p:spPr>
        <p:txBody>
          <a:bodyPr wrap="non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Code example Live</a:t>
            </a:r>
          </a:p>
        </p:txBody>
      </p:sp>
    </p:spTree>
    <p:extLst>
      <p:ext uri="{BB962C8B-B14F-4D97-AF65-F5344CB8AC3E}">
        <p14:creationId xmlns:p14="http://schemas.microsoft.com/office/powerpoint/2010/main" val="1603486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EBC9-246D-286B-8A41-CF0805A062A7}"/>
              </a:ext>
            </a:extLst>
          </p:cNvPr>
          <p:cNvSpPr>
            <a:spLocks noGrp="1"/>
          </p:cNvSpPr>
          <p:nvPr>
            <p:ph type="title"/>
          </p:nvPr>
        </p:nvSpPr>
        <p:spPr>
          <a:xfrm>
            <a:off x="1295402" y="935834"/>
            <a:ext cx="9601196" cy="1303867"/>
          </a:xfrm>
        </p:spPr>
        <p:txBody>
          <a:bodyPr/>
          <a:lstStyle/>
          <a:p>
            <a:r>
              <a:rPr lang="en-IN" dirty="0"/>
              <a:t>About Us</a:t>
            </a:r>
          </a:p>
        </p:txBody>
      </p:sp>
      <p:sp>
        <p:nvSpPr>
          <p:cNvPr id="4" name="Subtitle 2">
            <a:extLst>
              <a:ext uri="{FF2B5EF4-FFF2-40B4-BE49-F238E27FC236}">
                <a16:creationId xmlns:a16="http://schemas.microsoft.com/office/drawing/2014/main" id="{973C50F9-CABE-7844-97D0-142F22B00ECF}"/>
              </a:ext>
            </a:extLst>
          </p:cNvPr>
          <p:cNvSpPr txBox="1">
            <a:spLocks/>
          </p:cNvSpPr>
          <p:nvPr/>
        </p:nvSpPr>
        <p:spPr>
          <a:xfrm>
            <a:off x="1295402" y="2581154"/>
            <a:ext cx="9496060" cy="282422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IN" sz="2800" dirty="0"/>
          </a:p>
        </p:txBody>
      </p:sp>
      <p:sp>
        <p:nvSpPr>
          <p:cNvPr id="5" name="Subtitle 2">
            <a:extLst>
              <a:ext uri="{FF2B5EF4-FFF2-40B4-BE49-F238E27FC236}">
                <a16:creationId xmlns:a16="http://schemas.microsoft.com/office/drawing/2014/main" id="{2CAAFBFD-CA93-F0CF-7D78-D401B4C06858}"/>
              </a:ext>
            </a:extLst>
          </p:cNvPr>
          <p:cNvSpPr txBox="1">
            <a:spLocks/>
          </p:cNvSpPr>
          <p:nvPr/>
        </p:nvSpPr>
        <p:spPr>
          <a:xfrm>
            <a:off x="1365813" y="2581154"/>
            <a:ext cx="9530785" cy="334101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Font typeface="Wingdings" panose="05000000000000000000" pitchFamily="2" charset="2"/>
              <a:buChar char="v"/>
            </a:pPr>
            <a:r>
              <a:rPr lang="en-IN" sz="2800" dirty="0"/>
              <a:t> Team CodeOnly</a:t>
            </a:r>
          </a:p>
          <a:p>
            <a:pPr marL="0" indent="0">
              <a:buNone/>
            </a:pPr>
            <a:r>
              <a:rPr lang="en-IN" sz="2400" dirty="0"/>
              <a:t>	A team who love to code and to teach that codes !</a:t>
            </a:r>
          </a:p>
          <a:p>
            <a:pPr>
              <a:buFont typeface="Wingdings" panose="05000000000000000000" pitchFamily="2" charset="2"/>
              <a:buChar char="§"/>
            </a:pPr>
            <a:r>
              <a:rPr lang="en-IN" dirty="0"/>
              <a:t>I am Harikrashna Parikh</a:t>
            </a:r>
          </a:p>
          <a:p>
            <a:pPr>
              <a:buFont typeface="Wingdings" panose="05000000000000000000" pitchFamily="2" charset="2"/>
              <a:buChar char="§"/>
            </a:pPr>
            <a:r>
              <a:rPr lang="en-IN" dirty="0"/>
              <a:t>Final Year student at LJ College | Current CGPA = 9.13/10 | SPI = 9.39/10</a:t>
            </a:r>
          </a:p>
          <a:p>
            <a:pPr>
              <a:buFont typeface="Wingdings" panose="05000000000000000000" pitchFamily="2" charset="2"/>
              <a:buChar char="§"/>
            </a:pPr>
            <a:r>
              <a:rPr lang="en-IN" dirty="0"/>
              <a:t>Participated and also win the different Hackathons</a:t>
            </a:r>
          </a:p>
        </p:txBody>
      </p:sp>
      <p:pic>
        <p:nvPicPr>
          <p:cNvPr id="7" name="Picture 6">
            <a:extLst>
              <a:ext uri="{FF2B5EF4-FFF2-40B4-BE49-F238E27FC236}">
                <a16:creationId xmlns:a16="http://schemas.microsoft.com/office/drawing/2014/main" id="{94BC20B9-4B54-622E-87B3-E3B2C1976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979" y="808879"/>
            <a:ext cx="2255004" cy="1430822"/>
          </a:xfrm>
          <a:prstGeom prst="rect">
            <a:avLst/>
          </a:prstGeom>
        </p:spPr>
      </p:pic>
      <p:pic>
        <p:nvPicPr>
          <p:cNvPr id="9" name="Picture 8">
            <a:extLst>
              <a:ext uri="{FF2B5EF4-FFF2-40B4-BE49-F238E27FC236}">
                <a16:creationId xmlns:a16="http://schemas.microsoft.com/office/drawing/2014/main" id="{FE425F42-00F7-6DC0-6288-0BD9A14F0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963" y="808879"/>
            <a:ext cx="2264357" cy="1430822"/>
          </a:xfrm>
          <a:prstGeom prst="rect">
            <a:avLst/>
          </a:prstGeom>
        </p:spPr>
      </p:pic>
    </p:spTree>
    <p:extLst>
      <p:ext uri="{BB962C8B-B14F-4D97-AF65-F5344CB8AC3E}">
        <p14:creationId xmlns:p14="http://schemas.microsoft.com/office/powerpoint/2010/main" val="3356119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55A5-BBC2-2483-2084-8D79E839439B}"/>
              </a:ext>
            </a:extLst>
          </p:cNvPr>
          <p:cNvSpPr>
            <a:spLocks noGrp="1"/>
          </p:cNvSpPr>
          <p:nvPr>
            <p:ph type="title"/>
          </p:nvPr>
        </p:nvSpPr>
        <p:spPr/>
        <p:txBody>
          <a:bodyPr/>
          <a:lstStyle/>
          <a:p>
            <a:r>
              <a:rPr lang="en-US" dirty="0"/>
              <a:t>Nested if Statement</a:t>
            </a:r>
            <a:endParaRPr lang="en-IN" dirty="0"/>
          </a:p>
        </p:txBody>
      </p:sp>
      <p:sp>
        <p:nvSpPr>
          <p:cNvPr id="3" name="Content Placeholder 2">
            <a:extLst>
              <a:ext uri="{FF2B5EF4-FFF2-40B4-BE49-F238E27FC236}">
                <a16:creationId xmlns:a16="http://schemas.microsoft.com/office/drawing/2014/main" id="{B14F7C4F-2A57-5017-A320-EC61501291F5}"/>
              </a:ext>
            </a:extLst>
          </p:cNvPr>
          <p:cNvSpPr>
            <a:spLocks noGrp="1"/>
          </p:cNvSpPr>
          <p:nvPr>
            <p:ph idx="1"/>
          </p:nvPr>
        </p:nvSpPr>
        <p:spPr>
          <a:xfrm>
            <a:off x="1295401" y="2556932"/>
            <a:ext cx="9757298" cy="3692948"/>
          </a:xfrm>
        </p:spPr>
        <p:txBody>
          <a:bodyPr>
            <a:normAutofit fontScale="25000" lnSpcReduction="20000"/>
          </a:bodyPr>
          <a:lstStyle/>
          <a:p>
            <a:r>
              <a:rPr lang="en-US" sz="8400" b="0" i="0" dirty="0">
                <a:solidFill>
                  <a:srgbClr val="333333"/>
                </a:solidFill>
                <a:effectLst/>
                <a:latin typeface="Times New Roman" panose="02020603050405020304" pitchFamily="18" charset="0"/>
                <a:cs typeface="Times New Roman" panose="02020603050405020304" pitchFamily="18" charset="0"/>
              </a:rPr>
              <a:t>In nested if-statements, the if statement can contain a </a:t>
            </a:r>
            <a:r>
              <a:rPr lang="en-US" sz="8400" b="1" i="0" dirty="0">
                <a:solidFill>
                  <a:srgbClr val="333333"/>
                </a:solidFill>
                <a:effectLst/>
                <a:latin typeface="Times New Roman" panose="02020603050405020304" pitchFamily="18" charset="0"/>
                <a:cs typeface="Times New Roman" panose="02020603050405020304" pitchFamily="18" charset="0"/>
              </a:rPr>
              <a:t>if</a:t>
            </a:r>
            <a:r>
              <a:rPr lang="en-US" sz="8400" b="0" i="0" dirty="0">
                <a:solidFill>
                  <a:srgbClr val="333333"/>
                </a:solidFill>
                <a:effectLst/>
                <a:latin typeface="Times New Roman" panose="02020603050405020304" pitchFamily="18" charset="0"/>
                <a:cs typeface="Times New Roman" panose="02020603050405020304" pitchFamily="18" charset="0"/>
              </a:rPr>
              <a:t> or </a:t>
            </a:r>
            <a:r>
              <a:rPr lang="en-US" sz="8400" b="1" i="0" dirty="0">
                <a:solidFill>
                  <a:srgbClr val="333333"/>
                </a:solidFill>
                <a:effectLst/>
                <a:latin typeface="Times New Roman" panose="02020603050405020304" pitchFamily="18" charset="0"/>
                <a:cs typeface="Times New Roman" panose="02020603050405020304" pitchFamily="18" charset="0"/>
              </a:rPr>
              <a:t>if-else</a:t>
            </a:r>
            <a:r>
              <a:rPr lang="en-US" sz="8400" b="0" i="0" dirty="0">
                <a:solidFill>
                  <a:srgbClr val="333333"/>
                </a:solidFill>
                <a:effectLst/>
                <a:latin typeface="Times New Roman" panose="02020603050405020304" pitchFamily="18" charset="0"/>
                <a:cs typeface="Times New Roman" panose="02020603050405020304" pitchFamily="18" charset="0"/>
              </a:rPr>
              <a:t> statement inside another if or else-if statement.</a:t>
            </a:r>
          </a:p>
          <a:p>
            <a:pPr marL="0" indent="0">
              <a:buNone/>
            </a:pPr>
            <a:r>
              <a:rPr lang="en-US" sz="8400" dirty="0">
                <a:solidFill>
                  <a:srgbClr val="333333"/>
                </a:solidFill>
                <a:latin typeface="Times New Roman" panose="02020603050405020304" pitchFamily="18" charset="0"/>
                <a:cs typeface="Times New Roman" panose="02020603050405020304" pitchFamily="18" charset="0"/>
              </a:rPr>
              <a:t>Syntax :</a:t>
            </a:r>
          </a:p>
          <a:p>
            <a:pPr marL="457200" lvl="1" indent="0" algn="just">
              <a:buNone/>
            </a:pPr>
            <a:r>
              <a:rPr lang="en-US" sz="8400" b="1" i="0" dirty="0">
                <a:solidFill>
                  <a:srgbClr val="006699"/>
                </a:solidFill>
                <a:effectLst/>
                <a:latin typeface="Times New Roman" panose="02020603050405020304" pitchFamily="18" charset="0"/>
                <a:cs typeface="Times New Roman" panose="02020603050405020304" pitchFamily="18" charset="0"/>
              </a:rPr>
              <a:t>if</a:t>
            </a:r>
            <a:r>
              <a:rPr lang="en-US" sz="8400" b="0" i="0" dirty="0">
                <a:solidFill>
                  <a:srgbClr val="000000"/>
                </a:solidFill>
                <a:effectLst/>
                <a:latin typeface="Times New Roman" panose="02020603050405020304" pitchFamily="18" charset="0"/>
                <a:cs typeface="Times New Roman" panose="02020603050405020304" pitchFamily="18" charset="0"/>
              </a:rPr>
              <a:t>(condition </a:t>
            </a:r>
            <a:r>
              <a:rPr lang="en-US" sz="8400" b="0" i="0" dirty="0">
                <a:solidFill>
                  <a:srgbClr val="C00000"/>
                </a:solidFill>
                <a:effectLst/>
                <a:latin typeface="Times New Roman" panose="02020603050405020304" pitchFamily="18" charset="0"/>
                <a:cs typeface="Times New Roman" panose="02020603050405020304" pitchFamily="18" charset="0"/>
              </a:rPr>
              <a:t>1</a:t>
            </a:r>
            <a:r>
              <a:rPr lang="en-US" sz="8400" b="0" i="0" dirty="0">
                <a:solidFill>
                  <a:srgbClr val="000000"/>
                </a:solidFill>
                <a:effectLst/>
                <a:latin typeface="Times New Roman" panose="02020603050405020304" pitchFamily="18" charset="0"/>
                <a:cs typeface="Times New Roman" panose="02020603050405020304" pitchFamily="18" charset="0"/>
              </a:rPr>
              <a:t>) {    </a:t>
            </a:r>
          </a:p>
          <a:p>
            <a:pPr marL="457200" lvl="1" indent="0" algn="just">
              <a:buNone/>
            </a:pPr>
            <a:r>
              <a:rPr lang="en-US" sz="8400" b="1" i="0" dirty="0">
                <a:solidFill>
                  <a:srgbClr val="006699"/>
                </a:solidFill>
                <a:effectLst/>
                <a:latin typeface="Times New Roman" panose="02020603050405020304" pitchFamily="18" charset="0"/>
                <a:cs typeface="Times New Roman" panose="02020603050405020304" pitchFamily="18" charset="0"/>
              </a:rPr>
              <a:t>if</a:t>
            </a:r>
            <a:r>
              <a:rPr lang="en-US" sz="8400" b="0" i="0" dirty="0">
                <a:solidFill>
                  <a:srgbClr val="000000"/>
                </a:solidFill>
                <a:effectLst/>
                <a:latin typeface="Times New Roman" panose="02020603050405020304" pitchFamily="18" charset="0"/>
                <a:cs typeface="Times New Roman" panose="02020603050405020304" pitchFamily="18" charset="0"/>
              </a:rPr>
              <a:t>(condition </a:t>
            </a:r>
            <a:r>
              <a:rPr lang="en-US" sz="8400" b="0" i="0" dirty="0">
                <a:solidFill>
                  <a:srgbClr val="C00000"/>
                </a:solidFill>
                <a:effectLst/>
                <a:latin typeface="Times New Roman" panose="02020603050405020304" pitchFamily="18" charset="0"/>
                <a:cs typeface="Times New Roman" panose="02020603050405020304" pitchFamily="18" charset="0"/>
              </a:rPr>
              <a:t>2</a:t>
            </a:r>
            <a:r>
              <a:rPr lang="en-US" sz="8400" b="0" i="0" dirty="0">
                <a:solidFill>
                  <a:srgbClr val="000000"/>
                </a:solidFill>
                <a:effectLst/>
                <a:latin typeface="Times New Roman" panose="02020603050405020304" pitchFamily="18" charset="0"/>
                <a:cs typeface="Times New Roman" panose="02020603050405020304" pitchFamily="18" charset="0"/>
              </a:rPr>
              <a:t>) {  </a:t>
            </a:r>
          </a:p>
          <a:p>
            <a:pPr marL="457200" lvl="1" indent="0" algn="just">
              <a:buNone/>
            </a:pPr>
            <a:r>
              <a:rPr lang="en-US" sz="8400" b="0" i="0" dirty="0">
                <a:solidFill>
                  <a:srgbClr val="000000"/>
                </a:solidFill>
                <a:effectLst/>
                <a:latin typeface="Times New Roman" panose="02020603050405020304" pitchFamily="18" charset="0"/>
                <a:cs typeface="Times New Roman" panose="02020603050405020304" pitchFamily="18" charset="0"/>
              </a:rPr>
              <a:t>statement </a:t>
            </a:r>
            <a:r>
              <a:rPr lang="en-US" sz="8400" b="0" i="0" dirty="0">
                <a:solidFill>
                  <a:srgbClr val="C00000"/>
                </a:solidFill>
                <a:effectLst/>
                <a:latin typeface="Times New Roman" panose="02020603050405020304" pitchFamily="18" charset="0"/>
                <a:cs typeface="Times New Roman" panose="02020603050405020304" pitchFamily="18" charset="0"/>
              </a:rPr>
              <a:t>2</a:t>
            </a:r>
            <a:r>
              <a:rPr lang="en-US" sz="8400" b="0" i="0" dirty="0">
                <a:solidFill>
                  <a:srgbClr val="000000"/>
                </a:solidFill>
                <a:effectLst/>
                <a:latin typeface="Times New Roman" panose="02020603050405020304" pitchFamily="18" charset="0"/>
                <a:cs typeface="Times New Roman" panose="02020603050405020304" pitchFamily="18" charset="0"/>
              </a:rPr>
              <a:t>; </a:t>
            </a:r>
          </a:p>
          <a:p>
            <a:pPr marL="457200" lvl="1" indent="0" algn="just">
              <a:buNone/>
            </a:pPr>
            <a:r>
              <a:rPr lang="en-US" sz="8400" b="0" i="0" dirty="0">
                <a:solidFill>
                  <a:srgbClr val="000000"/>
                </a:solidFill>
                <a:effectLst/>
                <a:latin typeface="Times New Roman" panose="02020603050405020304" pitchFamily="18" charset="0"/>
                <a:cs typeface="Times New Roman" panose="02020603050405020304" pitchFamily="18" charset="0"/>
              </a:rPr>
              <a:t>}  </a:t>
            </a:r>
          </a:p>
          <a:p>
            <a:pPr marL="457200" lvl="1" indent="0" algn="just">
              <a:buNone/>
            </a:pPr>
            <a:r>
              <a:rPr lang="en-US" sz="8400" b="1" i="0" dirty="0">
                <a:solidFill>
                  <a:srgbClr val="006699"/>
                </a:solidFill>
                <a:effectLst/>
                <a:latin typeface="Times New Roman" panose="02020603050405020304" pitchFamily="18" charset="0"/>
                <a:cs typeface="Times New Roman" panose="02020603050405020304" pitchFamily="18" charset="0"/>
              </a:rPr>
              <a:t>else</a:t>
            </a:r>
            <a:r>
              <a:rPr lang="en-US" sz="8400" b="0" i="0" dirty="0">
                <a:solidFill>
                  <a:srgbClr val="000000"/>
                </a:solidFill>
                <a:effectLst/>
                <a:latin typeface="Times New Roman" panose="02020603050405020304" pitchFamily="18" charset="0"/>
                <a:cs typeface="Times New Roman" panose="02020603050405020304" pitchFamily="18" charset="0"/>
              </a:rPr>
              <a:t>{  </a:t>
            </a:r>
          </a:p>
          <a:p>
            <a:pPr marL="457200" lvl="1" indent="0" algn="just">
              <a:buNone/>
            </a:pPr>
            <a:r>
              <a:rPr lang="en-US" sz="8400" b="0" i="0" dirty="0">
                <a:solidFill>
                  <a:srgbClr val="000000"/>
                </a:solidFill>
                <a:effectLst/>
                <a:latin typeface="Times New Roman" panose="02020603050405020304" pitchFamily="18" charset="0"/>
                <a:cs typeface="Times New Roman" panose="02020603050405020304" pitchFamily="18" charset="0"/>
              </a:rPr>
              <a:t>statement </a:t>
            </a:r>
            <a:r>
              <a:rPr lang="en-US" sz="8400" b="0" i="0" dirty="0">
                <a:solidFill>
                  <a:srgbClr val="C00000"/>
                </a:solidFill>
                <a:effectLst/>
                <a:latin typeface="Times New Roman" panose="02020603050405020304" pitchFamily="18" charset="0"/>
                <a:cs typeface="Times New Roman" panose="02020603050405020304" pitchFamily="18" charset="0"/>
              </a:rPr>
              <a:t>2</a:t>
            </a:r>
            <a:r>
              <a:rPr lang="en-US" sz="8400" b="0" i="0" dirty="0">
                <a:solidFill>
                  <a:srgbClr val="000000"/>
                </a:solidFill>
                <a:effectLst/>
                <a:latin typeface="Times New Roman" panose="02020603050405020304" pitchFamily="18" charset="0"/>
                <a:cs typeface="Times New Roman" panose="02020603050405020304" pitchFamily="18" charset="0"/>
              </a:rPr>
              <a:t>;</a:t>
            </a:r>
          </a:p>
          <a:p>
            <a:pPr marL="457200" lvl="1" indent="0" algn="just">
              <a:buNone/>
            </a:pPr>
            <a:r>
              <a:rPr lang="en-US" sz="8400" b="0" i="0" dirty="0">
                <a:solidFill>
                  <a:srgbClr val="000000"/>
                </a:solidFill>
                <a:effectLst/>
                <a:latin typeface="Times New Roman" panose="02020603050405020304" pitchFamily="18" charset="0"/>
                <a:cs typeface="Times New Roman" panose="02020603050405020304" pitchFamily="18" charset="0"/>
              </a:rPr>
              <a:t>}  </a:t>
            </a:r>
          </a:p>
          <a:p>
            <a:pPr marL="457200" lvl="1" indent="0" algn="just">
              <a:buNone/>
            </a:pPr>
            <a:r>
              <a:rPr lang="en-US" sz="8400" b="0" i="0" dirty="0">
                <a:solidFill>
                  <a:srgbClr val="000000"/>
                </a:solidFill>
                <a:effectLst/>
                <a:latin typeface="Times New Roman" panose="02020603050405020304" pitchFamily="18" charset="0"/>
                <a:cs typeface="Times New Roman" panose="02020603050405020304" pitchFamily="18" charset="0"/>
              </a:rPr>
              <a:t>}  </a:t>
            </a:r>
          </a:p>
          <a:p>
            <a:pPr marL="0" indent="0">
              <a:buNone/>
            </a:pPr>
            <a:endParaRPr lang="en-US" sz="2200" b="0" i="0" dirty="0">
              <a:solidFill>
                <a:srgbClr val="333333"/>
              </a:solidFill>
              <a:effectLst/>
              <a:latin typeface="Times New Roman" panose="02020603050405020304" pitchFamily="18" charset="0"/>
              <a:cs typeface="Times New Roman" panose="02020603050405020304" pitchFamily="18" charset="0"/>
            </a:endParaRPr>
          </a:p>
          <a:p>
            <a:pPr marL="0" indent="0">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096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70B9-BDF2-E2E5-FDA6-1D5B716909FE}"/>
              </a:ext>
            </a:extLst>
          </p:cNvPr>
          <p:cNvSpPr>
            <a:spLocks noGrp="1"/>
          </p:cNvSpPr>
          <p:nvPr>
            <p:ph type="title"/>
          </p:nvPr>
        </p:nvSpPr>
        <p:spPr/>
        <p:txBody>
          <a:bodyPr/>
          <a:lstStyle/>
          <a:p>
            <a:r>
              <a:rPr lang="en-US" dirty="0"/>
              <a:t>Nested If else Statement</a:t>
            </a:r>
            <a:endParaRPr lang="en-IN" dirty="0"/>
          </a:p>
        </p:txBody>
      </p:sp>
      <p:pic>
        <p:nvPicPr>
          <p:cNvPr id="19" name="Content Placeholder 18">
            <a:extLst>
              <a:ext uri="{FF2B5EF4-FFF2-40B4-BE49-F238E27FC236}">
                <a16:creationId xmlns:a16="http://schemas.microsoft.com/office/drawing/2014/main" id="{B1950655-8BC9-B529-A5D1-54EA0A0762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1517" y="2557463"/>
            <a:ext cx="4988965" cy="3317875"/>
          </a:xfrm>
        </p:spPr>
      </p:pic>
    </p:spTree>
    <p:extLst>
      <p:ext uri="{BB962C8B-B14F-4D97-AF65-F5344CB8AC3E}">
        <p14:creationId xmlns:p14="http://schemas.microsoft.com/office/powerpoint/2010/main" val="2471276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8591-9C1D-9F63-FDCA-9560FF65E30F}"/>
              </a:ext>
            </a:extLst>
          </p:cNvPr>
          <p:cNvSpPr>
            <a:spLocks noGrp="1"/>
          </p:cNvSpPr>
          <p:nvPr>
            <p:ph type="title"/>
          </p:nvPr>
        </p:nvSpPr>
        <p:spPr/>
        <p:txBody>
          <a:bodyPr/>
          <a:lstStyle/>
          <a:p>
            <a:r>
              <a:rPr lang="en-US" dirty="0"/>
              <a:t>Switch Statement</a:t>
            </a:r>
            <a:endParaRPr lang="en-IN" dirty="0"/>
          </a:p>
        </p:txBody>
      </p:sp>
      <p:sp>
        <p:nvSpPr>
          <p:cNvPr id="3" name="Content Placeholder 2">
            <a:extLst>
              <a:ext uri="{FF2B5EF4-FFF2-40B4-BE49-F238E27FC236}">
                <a16:creationId xmlns:a16="http://schemas.microsoft.com/office/drawing/2014/main" id="{85570FA4-48CB-D15A-B462-850E334FA035}"/>
              </a:ext>
            </a:extLst>
          </p:cNvPr>
          <p:cNvSpPr>
            <a:spLocks noGrp="1"/>
          </p:cNvSpPr>
          <p:nvPr>
            <p:ph idx="1"/>
          </p:nvPr>
        </p:nvSpPr>
        <p:spPr/>
        <p:txBody>
          <a:bodyPr/>
          <a:lstStyle/>
          <a:p>
            <a:r>
              <a:rPr lang="en-US" b="0" i="0" dirty="0">
                <a:solidFill>
                  <a:srgbClr val="333333"/>
                </a:solidFill>
                <a:effectLst/>
                <a:latin typeface="inter-regular"/>
              </a:rPr>
              <a:t>The switch statement contains multiple blocks of code called cases and a single case is executed based on the variable which is being switched. The switch statement is easier to use instead of if-else-if statements. It also enhances the readability of the program.</a:t>
            </a:r>
            <a:endParaRPr lang="en-IN" dirty="0"/>
          </a:p>
        </p:txBody>
      </p:sp>
    </p:spTree>
    <p:extLst>
      <p:ext uri="{BB962C8B-B14F-4D97-AF65-F5344CB8AC3E}">
        <p14:creationId xmlns:p14="http://schemas.microsoft.com/office/powerpoint/2010/main" val="2245655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E9A9E-5A59-9215-4EEF-F9F20EBD648E}"/>
              </a:ext>
            </a:extLst>
          </p:cNvPr>
          <p:cNvSpPr>
            <a:spLocks noGrp="1"/>
          </p:cNvSpPr>
          <p:nvPr>
            <p:ph type="title"/>
          </p:nvPr>
        </p:nvSpPr>
        <p:spPr/>
        <p:txBody>
          <a:bodyPr/>
          <a:lstStyle/>
          <a:p>
            <a:r>
              <a:rPr lang="en-US" dirty="0"/>
              <a:t>Switch Statement</a:t>
            </a:r>
            <a:endParaRPr lang="en-IN" dirty="0"/>
          </a:p>
        </p:txBody>
      </p:sp>
      <p:sp>
        <p:nvSpPr>
          <p:cNvPr id="3" name="Content Placeholder 2">
            <a:extLst>
              <a:ext uri="{FF2B5EF4-FFF2-40B4-BE49-F238E27FC236}">
                <a16:creationId xmlns:a16="http://schemas.microsoft.com/office/drawing/2014/main" id="{5829EE19-896A-B97A-308A-A99255DD0E8C}"/>
              </a:ext>
            </a:extLst>
          </p:cNvPr>
          <p:cNvSpPr>
            <a:spLocks noGrp="1"/>
          </p:cNvSpPr>
          <p:nvPr>
            <p:ph idx="1"/>
          </p:nvPr>
        </p:nvSpPr>
        <p:spPr>
          <a:xfrm>
            <a:off x="1295401" y="2556932"/>
            <a:ext cx="3915791" cy="3318936"/>
          </a:xfrm>
        </p:spPr>
        <p:txBody>
          <a:bodyPr>
            <a:noAutofit/>
          </a:bodyPr>
          <a:lstStyle/>
          <a:p>
            <a:pPr marL="0" indent="0" algn="just">
              <a:buNone/>
            </a:pPr>
            <a:r>
              <a:rPr lang="en-US" sz="2100" dirty="0">
                <a:latin typeface="Times New Roman" panose="02020603050405020304" pitchFamily="18" charset="0"/>
                <a:cs typeface="Times New Roman" panose="02020603050405020304" pitchFamily="18" charset="0"/>
              </a:rPr>
              <a:t>switch (expression)</a:t>
            </a:r>
          </a:p>
          <a:p>
            <a:pPr marL="0" indent="0" algn="just">
              <a:buNone/>
            </a:pPr>
            <a:r>
              <a:rPr lang="en-US" sz="2100" dirty="0">
                <a:latin typeface="Times New Roman" panose="02020603050405020304" pitchFamily="18" charset="0"/>
                <a:cs typeface="Times New Roman" panose="02020603050405020304" pitchFamily="18" charset="0"/>
              </a:rPr>
              <a:t>{  </a:t>
            </a:r>
          </a:p>
          <a:p>
            <a:pPr marL="0" indent="0" algn="just">
              <a:buNone/>
            </a:pPr>
            <a:r>
              <a:rPr lang="en-US" sz="2100" dirty="0">
                <a:latin typeface="Times New Roman" panose="02020603050405020304" pitchFamily="18" charset="0"/>
                <a:cs typeface="Times New Roman" panose="02020603050405020304" pitchFamily="18" charset="0"/>
              </a:rPr>
              <a:t>     case value1:  </a:t>
            </a:r>
          </a:p>
          <a:p>
            <a:pPr marL="0" indent="0" algn="just">
              <a:buNone/>
            </a:pPr>
            <a:r>
              <a:rPr lang="en-US" sz="2100" dirty="0">
                <a:latin typeface="Times New Roman" panose="02020603050405020304" pitchFamily="18" charset="0"/>
                <a:cs typeface="Times New Roman" panose="02020603050405020304" pitchFamily="18" charset="0"/>
              </a:rPr>
              <a:t>	 statement1;  </a:t>
            </a:r>
          </a:p>
          <a:p>
            <a:pPr marL="0" indent="0" algn="just">
              <a:buNone/>
            </a:pPr>
            <a:r>
              <a:rPr lang="en-US" sz="2100" dirty="0">
                <a:latin typeface="Times New Roman" panose="02020603050405020304" pitchFamily="18" charset="0"/>
                <a:cs typeface="Times New Roman" panose="02020603050405020304" pitchFamily="18" charset="0"/>
              </a:rPr>
              <a:t>     	 break;  </a:t>
            </a:r>
          </a:p>
          <a:p>
            <a:pPr marL="0" indent="0" algn="just">
              <a:buNone/>
            </a:pPr>
            <a:r>
              <a:rPr lang="en-US" sz="2100" dirty="0">
                <a:latin typeface="Times New Roman" panose="02020603050405020304" pitchFamily="18" charset="0"/>
                <a:cs typeface="Times New Roman" panose="02020603050405020304" pitchFamily="18" charset="0"/>
              </a:rPr>
              <a:t>     .</a:t>
            </a:r>
          </a:p>
          <a:p>
            <a:pPr marL="0" indent="0" algn="just">
              <a:buNone/>
            </a:pPr>
            <a:r>
              <a:rPr lang="en-US" sz="2100" dirty="0">
                <a:latin typeface="Times New Roman" panose="02020603050405020304" pitchFamily="18" charset="0"/>
                <a:cs typeface="Times New Roman" panose="02020603050405020304" pitchFamily="18" charset="0"/>
              </a:rPr>
              <a:t>     .</a:t>
            </a:r>
          </a:p>
          <a:p>
            <a:pPr marL="0" indent="0" algn="just">
              <a:buNone/>
            </a:pPr>
            <a:r>
              <a:rPr lang="en-US" sz="2100" dirty="0">
                <a:latin typeface="Times New Roman" panose="02020603050405020304" pitchFamily="18" charset="0"/>
                <a:cs typeface="Times New Roman" panose="02020603050405020304" pitchFamily="18" charset="0"/>
              </a:rPr>
              <a:t>    </a:t>
            </a:r>
            <a:endParaRPr lang="en-IN" sz="21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3F6B665-ED79-8E96-30D4-1184504AA621}"/>
              </a:ext>
            </a:extLst>
          </p:cNvPr>
          <p:cNvSpPr txBox="1"/>
          <p:nvPr/>
        </p:nvSpPr>
        <p:spPr>
          <a:xfrm>
            <a:off x="5530052" y="2556932"/>
            <a:ext cx="3915790" cy="3323987"/>
          </a:xfrm>
          <a:prstGeom prst="rect">
            <a:avLst/>
          </a:prstGeom>
          <a:noFill/>
        </p:spPr>
        <p:txBody>
          <a:bodyPr wrap="square">
            <a:spAutoFit/>
          </a:bodyPr>
          <a:lstStyle/>
          <a:p>
            <a:pPr marL="0" indent="0" algn="just">
              <a:buNone/>
            </a:pPr>
            <a:r>
              <a:rPr lang="en-US" sz="2100" dirty="0">
                <a:latin typeface="Times New Roman" panose="02020603050405020304" pitchFamily="18" charset="0"/>
                <a:cs typeface="Times New Roman" panose="02020603050405020304" pitchFamily="18" charset="0"/>
              </a:rPr>
              <a:t>.</a:t>
            </a:r>
          </a:p>
          <a:p>
            <a:pPr marL="0" indent="0" algn="just">
              <a:buNone/>
            </a:pPr>
            <a:r>
              <a:rPr lang="en-US" sz="2100" dirty="0">
                <a:latin typeface="Times New Roman" panose="02020603050405020304" pitchFamily="18" charset="0"/>
                <a:cs typeface="Times New Roman" panose="02020603050405020304" pitchFamily="18" charset="0"/>
              </a:rPr>
              <a:t>.</a:t>
            </a:r>
          </a:p>
          <a:p>
            <a:pPr marL="0" indent="0" algn="just">
              <a:buNone/>
            </a:pPr>
            <a:r>
              <a:rPr lang="en-US" sz="2100" dirty="0">
                <a:latin typeface="Times New Roman" panose="02020603050405020304" pitchFamily="18" charset="0"/>
                <a:cs typeface="Times New Roman" panose="02020603050405020304" pitchFamily="18" charset="0"/>
              </a:rPr>
              <a:t>case </a:t>
            </a:r>
            <a:r>
              <a:rPr lang="en-US" sz="2100" dirty="0" err="1">
                <a:latin typeface="Times New Roman" panose="02020603050405020304" pitchFamily="18" charset="0"/>
                <a:cs typeface="Times New Roman" panose="02020603050405020304" pitchFamily="18" charset="0"/>
              </a:rPr>
              <a:t>valueN</a:t>
            </a:r>
            <a:r>
              <a:rPr lang="en-US" sz="2100" dirty="0">
                <a:latin typeface="Times New Roman" panose="02020603050405020304" pitchFamily="18" charset="0"/>
                <a:cs typeface="Times New Roman" panose="02020603050405020304" pitchFamily="18" charset="0"/>
              </a:rPr>
              <a:t>:  </a:t>
            </a:r>
          </a:p>
          <a:p>
            <a:pPr marL="0" indent="0" algn="just">
              <a:buNone/>
            </a:pPr>
            <a:r>
              <a:rPr lang="en-US" sz="2100" dirty="0">
                <a:latin typeface="Times New Roman" panose="02020603050405020304" pitchFamily="18" charset="0"/>
                <a:cs typeface="Times New Roman" panose="02020603050405020304" pitchFamily="18" charset="0"/>
              </a:rPr>
              <a:t>     </a:t>
            </a:r>
            <a:r>
              <a:rPr lang="en-US" sz="2100" dirty="0" err="1">
                <a:latin typeface="Times New Roman" panose="02020603050405020304" pitchFamily="18" charset="0"/>
                <a:cs typeface="Times New Roman" panose="02020603050405020304" pitchFamily="18" charset="0"/>
              </a:rPr>
              <a:t>statementN</a:t>
            </a:r>
            <a:r>
              <a:rPr lang="en-US" sz="2100" dirty="0">
                <a:latin typeface="Times New Roman" panose="02020603050405020304" pitchFamily="18" charset="0"/>
                <a:cs typeface="Times New Roman" panose="02020603050405020304" pitchFamily="18" charset="0"/>
              </a:rPr>
              <a:t>;  </a:t>
            </a:r>
          </a:p>
          <a:p>
            <a:pPr marL="0" indent="0" algn="just">
              <a:buNone/>
            </a:pPr>
            <a:r>
              <a:rPr lang="en-US" sz="2100" dirty="0">
                <a:latin typeface="Times New Roman" panose="02020603050405020304" pitchFamily="18" charset="0"/>
                <a:cs typeface="Times New Roman" panose="02020603050405020304" pitchFamily="18" charset="0"/>
              </a:rPr>
              <a:t>     break;  </a:t>
            </a:r>
          </a:p>
          <a:p>
            <a:pPr marL="0" indent="0" algn="just">
              <a:buNone/>
            </a:pPr>
            <a:r>
              <a:rPr lang="en-US" sz="2100" dirty="0">
                <a:latin typeface="Times New Roman" panose="02020603050405020304" pitchFamily="18" charset="0"/>
                <a:cs typeface="Times New Roman" panose="02020603050405020304" pitchFamily="18" charset="0"/>
              </a:rPr>
              <a:t>default:  </a:t>
            </a:r>
          </a:p>
          <a:p>
            <a:pPr marL="0" indent="0" algn="just">
              <a:buNone/>
            </a:pPr>
            <a:r>
              <a:rPr lang="en-US" sz="2100" dirty="0">
                <a:latin typeface="Times New Roman" panose="02020603050405020304" pitchFamily="18" charset="0"/>
                <a:cs typeface="Times New Roman" panose="02020603050405020304" pitchFamily="18" charset="0"/>
              </a:rPr>
              <a:t>     default statement;  </a:t>
            </a:r>
          </a:p>
          <a:p>
            <a:pPr marL="0" indent="0" algn="just">
              <a:buNone/>
            </a:pPr>
            <a:r>
              <a:rPr lang="en-US" sz="2100" dirty="0">
                <a:latin typeface="Times New Roman" panose="02020603050405020304" pitchFamily="18" charset="0"/>
                <a:cs typeface="Times New Roman" panose="02020603050405020304" pitchFamily="18" charset="0"/>
              </a:rPr>
              <a:t>}  </a:t>
            </a:r>
          </a:p>
          <a:p>
            <a:pPr marL="0" indent="0" algn="just">
              <a:buNone/>
            </a:pPr>
            <a:endParaRPr lang="en-US" sz="21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Live Example with Calculator </a:t>
            </a:r>
          </a:p>
        </p:txBody>
      </p:sp>
    </p:spTree>
    <p:extLst>
      <p:ext uri="{BB962C8B-B14F-4D97-AF65-F5344CB8AC3E}">
        <p14:creationId xmlns:p14="http://schemas.microsoft.com/office/powerpoint/2010/main" val="608887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F835-3D38-8312-A1F2-EB8B21C9FA35}"/>
              </a:ext>
            </a:extLst>
          </p:cNvPr>
          <p:cNvSpPr>
            <a:spLocks noGrp="1"/>
          </p:cNvSpPr>
          <p:nvPr>
            <p:ph type="title"/>
          </p:nvPr>
        </p:nvSpPr>
        <p:spPr/>
        <p:txBody>
          <a:bodyPr/>
          <a:lstStyle/>
          <a:p>
            <a:r>
              <a:rPr lang="en-IN" dirty="0"/>
              <a:t>Loop Statement :- For Loop</a:t>
            </a:r>
          </a:p>
        </p:txBody>
      </p:sp>
      <p:sp>
        <p:nvSpPr>
          <p:cNvPr id="3" name="Content Placeholder 2">
            <a:extLst>
              <a:ext uri="{FF2B5EF4-FFF2-40B4-BE49-F238E27FC236}">
                <a16:creationId xmlns:a16="http://schemas.microsoft.com/office/drawing/2014/main" id="{F54086F5-ABF8-2F7A-DD1D-C5A27F1041F0}"/>
              </a:ext>
            </a:extLst>
          </p:cNvPr>
          <p:cNvSpPr>
            <a:spLocks noGrp="1"/>
          </p:cNvSpPr>
          <p:nvPr>
            <p:ph idx="1"/>
          </p:nvPr>
        </p:nvSpPr>
        <p:spPr/>
        <p:txBody>
          <a:bodyPr>
            <a:normAutofit fontScale="92500" lnSpcReduction="10000"/>
          </a:bodyPr>
          <a:lstStyle/>
          <a:p>
            <a:r>
              <a:rPr lang="en-US" b="0" i="0" dirty="0">
                <a:solidFill>
                  <a:srgbClr val="333333"/>
                </a:solidFill>
                <a:effectLst/>
                <a:latin typeface="inter-regular"/>
              </a:rPr>
              <a:t>In Java, It enables us to initialize the loop variable, check the condition, and increment/decrement in a single line of code. We use the for loop only when we exactly know the number of times, we want to execute the block of code.</a:t>
            </a:r>
          </a:p>
          <a:p>
            <a:pPr marL="0" indent="0">
              <a:buNone/>
            </a:pPr>
            <a:r>
              <a:rPr lang="en-US" dirty="0">
                <a:solidFill>
                  <a:srgbClr val="333333"/>
                </a:solidFill>
                <a:latin typeface="inter-regular"/>
              </a:rPr>
              <a:t>Syntax :</a:t>
            </a:r>
          </a:p>
          <a:p>
            <a:pPr marL="0" indent="0" algn="just">
              <a:buNone/>
            </a:pPr>
            <a:r>
              <a:rPr lang="en-US" dirty="0">
                <a:solidFill>
                  <a:srgbClr val="333333"/>
                </a:solidFill>
                <a:latin typeface="inter-regular"/>
              </a:rPr>
              <a:t>	</a:t>
            </a:r>
            <a:r>
              <a:rPr lang="en-US" b="1" i="0" dirty="0">
                <a:solidFill>
                  <a:schemeClr val="tx1"/>
                </a:solidFill>
                <a:effectLst/>
                <a:latin typeface="inter-regular"/>
              </a:rPr>
              <a:t>for</a:t>
            </a:r>
            <a:r>
              <a:rPr lang="en-US" b="0" i="0" dirty="0">
                <a:solidFill>
                  <a:srgbClr val="000000"/>
                </a:solidFill>
                <a:effectLst/>
                <a:latin typeface="inter-regular"/>
              </a:rPr>
              <a:t>(initialization, condition, increment/decrement) </a:t>
            </a:r>
          </a:p>
          <a:p>
            <a:pPr marL="0" indent="0" algn="just">
              <a:buNone/>
            </a:pPr>
            <a:r>
              <a:rPr lang="en-US" b="0" i="0" dirty="0">
                <a:solidFill>
                  <a:srgbClr val="000000"/>
                </a:solidFill>
                <a:effectLst/>
                <a:latin typeface="inter-regular"/>
              </a:rPr>
              <a:t>	{    </a:t>
            </a:r>
          </a:p>
          <a:p>
            <a:pPr marL="0" indent="0" algn="just">
              <a:buNone/>
            </a:pPr>
            <a:r>
              <a:rPr lang="en-US" b="0" i="0" dirty="0">
                <a:solidFill>
                  <a:schemeClr val="tx1"/>
                </a:solidFill>
                <a:effectLst/>
                <a:latin typeface="inter-regular"/>
              </a:rPr>
              <a:t>		//block of statements    </a:t>
            </a:r>
          </a:p>
          <a:p>
            <a:pPr marL="0" indent="0" algn="just">
              <a:buNone/>
            </a:pPr>
            <a:r>
              <a:rPr lang="en-US" b="0" i="0" dirty="0">
                <a:solidFill>
                  <a:srgbClr val="000000"/>
                </a:solidFill>
                <a:effectLst/>
                <a:latin typeface="inter-regular"/>
              </a:rPr>
              <a:t>	}    </a:t>
            </a:r>
          </a:p>
          <a:p>
            <a:pPr marL="0" indent="0">
              <a:buNone/>
            </a:pPr>
            <a:endParaRPr lang="en-IN" dirty="0"/>
          </a:p>
        </p:txBody>
      </p:sp>
    </p:spTree>
    <p:extLst>
      <p:ext uri="{BB962C8B-B14F-4D97-AF65-F5344CB8AC3E}">
        <p14:creationId xmlns:p14="http://schemas.microsoft.com/office/powerpoint/2010/main" val="4179218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3C2D-6550-E504-F7E7-38A4C5939CBD}"/>
              </a:ext>
            </a:extLst>
          </p:cNvPr>
          <p:cNvSpPr>
            <a:spLocks noGrp="1"/>
          </p:cNvSpPr>
          <p:nvPr>
            <p:ph type="title"/>
          </p:nvPr>
        </p:nvSpPr>
        <p:spPr/>
        <p:txBody>
          <a:bodyPr/>
          <a:lstStyle/>
          <a:p>
            <a:r>
              <a:rPr lang="en-IN" dirty="0"/>
              <a:t>For Loop</a:t>
            </a:r>
          </a:p>
        </p:txBody>
      </p:sp>
      <p:pic>
        <p:nvPicPr>
          <p:cNvPr id="5" name="Content Placeholder 4">
            <a:extLst>
              <a:ext uri="{FF2B5EF4-FFF2-40B4-BE49-F238E27FC236}">
                <a16:creationId xmlns:a16="http://schemas.microsoft.com/office/drawing/2014/main" id="{20806379-0A03-FA8B-F897-B62167BCDF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3268" y="2503503"/>
            <a:ext cx="7635127" cy="3462291"/>
          </a:xfrm>
        </p:spPr>
      </p:pic>
    </p:spTree>
    <p:extLst>
      <p:ext uri="{BB962C8B-B14F-4D97-AF65-F5344CB8AC3E}">
        <p14:creationId xmlns:p14="http://schemas.microsoft.com/office/powerpoint/2010/main" val="3563617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77744-79D0-5E48-6C38-F6FD14ED16AD}"/>
              </a:ext>
            </a:extLst>
          </p:cNvPr>
          <p:cNvSpPr>
            <a:spLocks noGrp="1"/>
          </p:cNvSpPr>
          <p:nvPr>
            <p:ph type="title"/>
          </p:nvPr>
        </p:nvSpPr>
        <p:spPr/>
        <p:txBody>
          <a:bodyPr/>
          <a:lstStyle/>
          <a:p>
            <a:r>
              <a:rPr lang="en-IN" dirty="0"/>
              <a:t>While Loop</a:t>
            </a:r>
          </a:p>
        </p:txBody>
      </p:sp>
      <p:sp>
        <p:nvSpPr>
          <p:cNvPr id="3" name="Content Placeholder 2">
            <a:extLst>
              <a:ext uri="{FF2B5EF4-FFF2-40B4-BE49-F238E27FC236}">
                <a16:creationId xmlns:a16="http://schemas.microsoft.com/office/drawing/2014/main" id="{1AE361B2-26C5-64EA-1955-E6F8148A226C}"/>
              </a:ext>
            </a:extLst>
          </p:cNvPr>
          <p:cNvSpPr>
            <a:spLocks noGrp="1"/>
          </p:cNvSpPr>
          <p:nvPr>
            <p:ph idx="1"/>
          </p:nvPr>
        </p:nvSpPr>
        <p:spPr>
          <a:xfrm>
            <a:off x="1303542" y="2556932"/>
            <a:ext cx="9601196" cy="3318936"/>
          </a:xfrm>
        </p:spPr>
        <p:txBody>
          <a:bodyPr>
            <a:normAutofit fontScale="85000" lnSpcReduction="20000"/>
          </a:bodyPr>
          <a:lstStyle/>
          <a:p>
            <a:r>
              <a:rPr lang="en-US" b="0" i="0" dirty="0">
                <a:solidFill>
                  <a:srgbClr val="333333"/>
                </a:solidFill>
                <a:effectLst/>
                <a:latin typeface="Times New Roman" panose="02020603050405020304" pitchFamily="18" charset="0"/>
                <a:cs typeface="Times New Roman" panose="02020603050405020304" pitchFamily="18" charset="0"/>
              </a:rPr>
              <a:t>The </a:t>
            </a:r>
            <a:r>
              <a:rPr lang="en-US" b="0" i="0" u="none" strike="noStrike" dirty="0">
                <a:solidFill>
                  <a:srgbClr val="008000"/>
                </a:solidFill>
                <a:effectLst/>
                <a:latin typeface="Times New Roman" panose="02020603050405020304" pitchFamily="18" charset="0"/>
                <a:cs typeface="Times New Roman" panose="02020603050405020304" pitchFamily="18" charset="0"/>
                <a:hlinkClick r:id="rId2"/>
              </a:rPr>
              <a:t>while loop</a:t>
            </a:r>
            <a:r>
              <a:rPr lang="en-US" b="0" i="0" dirty="0">
                <a:solidFill>
                  <a:srgbClr val="333333"/>
                </a:solidFill>
                <a:effectLst/>
                <a:latin typeface="Times New Roman" panose="02020603050405020304" pitchFamily="18" charset="0"/>
                <a:cs typeface="Times New Roman" panose="02020603050405020304" pitchFamily="18" charset="0"/>
              </a:rPr>
              <a:t> is also used to iterate over the number of statements multiple times. However, if we don't know the number of iterations in advance, it is recommended to use a while loop. Unlike for loop, the initialization and increment/decrement doesn't take place inside the loop statement in while loop.</a:t>
            </a:r>
          </a:p>
          <a:p>
            <a:pPr marL="0" indent="0">
              <a:buNone/>
            </a:pPr>
            <a:r>
              <a:rPr lang="en-US" dirty="0">
                <a:solidFill>
                  <a:srgbClr val="333333"/>
                </a:solidFill>
                <a:latin typeface="Times New Roman" panose="02020603050405020304" pitchFamily="18" charset="0"/>
                <a:cs typeface="Times New Roman" panose="02020603050405020304" pitchFamily="18" charset="0"/>
              </a:rPr>
              <a:t>Syntax : </a:t>
            </a:r>
          </a:p>
          <a:p>
            <a:pPr marL="0" indent="0" algn="just">
              <a:buNone/>
            </a:pPr>
            <a:r>
              <a:rPr lang="en-US" dirty="0">
                <a:solidFill>
                  <a:srgbClr val="333333"/>
                </a:solidFill>
                <a:latin typeface="Times New Roman" panose="02020603050405020304" pitchFamily="18" charset="0"/>
                <a:cs typeface="Times New Roman" panose="02020603050405020304" pitchFamily="18" charset="0"/>
              </a:rPr>
              <a:t>	</a:t>
            </a:r>
            <a:r>
              <a:rPr lang="en-IN" b="1" i="0" dirty="0">
                <a:solidFill>
                  <a:srgbClr val="006699"/>
                </a:solidFill>
                <a:effectLst/>
                <a:latin typeface="Times New Roman" panose="02020603050405020304" pitchFamily="18" charset="0"/>
                <a:cs typeface="Times New Roman" panose="02020603050405020304" pitchFamily="18" charset="0"/>
              </a:rPr>
              <a:t>while</a:t>
            </a:r>
            <a:r>
              <a:rPr lang="en-IN" b="0" i="0" dirty="0">
                <a:solidFill>
                  <a:srgbClr val="000000"/>
                </a:solidFill>
                <a:effectLst/>
                <a:latin typeface="Times New Roman" panose="02020603050405020304" pitchFamily="18" charset="0"/>
                <a:cs typeface="Times New Roman" panose="02020603050405020304" pitchFamily="18" charset="0"/>
              </a:rPr>
              <a:t>(condition)</a:t>
            </a:r>
          </a:p>
          <a:p>
            <a:pPr marL="0" indent="0" algn="just">
              <a:buNone/>
            </a:pPr>
            <a:r>
              <a:rPr lang="en-IN" b="0" i="0" dirty="0">
                <a:solidFill>
                  <a:srgbClr val="000000"/>
                </a:solidFill>
                <a:effectLst/>
                <a:latin typeface="Times New Roman" panose="02020603050405020304" pitchFamily="18" charset="0"/>
                <a:cs typeface="Times New Roman" panose="02020603050405020304" pitchFamily="18" charset="0"/>
              </a:rPr>
              <a:t>	{    </a:t>
            </a:r>
          </a:p>
          <a:p>
            <a:pPr marL="0" indent="0" algn="just">
              <a:buNone/>
            </a:pPr>
            <a:r>
              <a:rPr lang="en-IN" b="0" i="0" dirty="0">
                <a:solidFill>
                  <a:srgbClr val="008200"/>
                </a:solidFill>
                <a:effectLst/>
                <a:latin typeface="Times New Roman" panose="02020603050405020304" pitchFamily="18" charset="0"/>
                <a:cs typeface="Times New Roman" panose="02020603050405020304" pitchFamily="18" charset="0"/>
              </a:rPr>
              <a:t>		//looping statements  </a:t>
            </a:r>
            <a:r>
              <a:rPr lang="en-IN"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IN" b="0" i="0" dirty="0">
                <a:solidFill>
                  <a:srgbClr val="000000"/>
                </a:solidFill>
                <a:effectLst/>
                <a:latin typeface="Times New Roman" panose="02020603050405020304" pitchFamily="18" charset="0"/>
                <a:cs typeface="Times New Roman" panose="02020603050405020304" pitchFamily="18" charset="0"/>
              </a:rPr>
              <a:t>	}	 </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5796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2645B-1F2C-E39A-0B63-B46240BA2B35}"/>
              </a:ext>
            </a:extLst>
          </p:cNvPr>
          <p:cNvSpPr>
            <a:spLocks noGrp="1"/>
          </p:cNvSpPr>
          <p:nvPr>
            <p:ph type="title"/>
          </p:nvPr>
        </p:nvSpPr>
        <p:spPr/>
        <p:txBody>
          <a:bodyPr/>
          <a:lstStyle/>
          <a:p>
            <a:r>
              <a:rPr lang="en-IN" dirty="0"/>
              <a:t>While Loop</a:t>
            </a:r>
          </a:p>
        </p:txBody>
      </p:sp>
      <p:pic>
        <p:nvPicPr>
          <p:cNvPr id="5" name="Content Placeholder 4">
            <a:extLst>
              <a:ext uri="{FF2B5EF4-FFF2-40B4-BE49-F238E27FC236}">
                <a16:creationId xmlns:a16="http://schemas.microsoft.com/office/drawing/2014/main" id="{DD21E82B-DFC3-38EB-628F-D3C928C1F9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5345" y="2566341"/>
            <a:ext cx="6489576" cy="3317875"/>
          </a:xfrm>
        </p:spPr>
      </p:pic>
    </p:spTree>
    <p:extLst>
      <p:ext uri="{BB962C8B-B14F-4D97-AF65-F5344CB8AC3E}">
        <p14:creationId xmlns:p14="http://schemas.microsoft.com/office/powerpoint/2010/main" val="401278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82A7-0E60-2AE7-BD0A-57379EB6C604}"/>
              </a:ext>
            </a:extLst>
          </p:cNvPr>
          <p:cNvSpPr>
            <a:spLocks noGrp="1"/>
          </p:cNvSpPr>
          <p:nvPr>
            <p:ph type="title"/>
          </p:nvPr>
        </p:nvSpPr>
        <p:spPr/>
        <p:txBody>
          <a:bodyPr/>
          <a:lstStyle/>
          <a:p>
            <a:r>
              <a:rPr lang="en-IN" dirty="0"/>
              <a:t>Do while loop</a:t>
            </a:r>
          </a:p>
        </p:txBody>
      </p:sp>
      <p:sp>
        <p:nvSpPr>
          <p:cNvPr id="3" name="Content Placeholder 2">
            <a:extLst>
              <a:ext uri="{FF2B5EF4-FFF2-40B4-BE49-F238E27FC236}">
                <a16:creationId xmlns:a16="http://schemas.microsoft.com/office/drawing/2014/main" id="{73E6361F-20DE-BEEE-E95F-A51CBA90DC70}"/>
              </a:ext>
            </a:extLst>
          </p:cNvPr>
          <p:cNvSpPr>
            <a:spLocks noGrp="1"/>
          </p:cNvSpPr>
          <p:nvPr>
            <p:ph idx="1"/>
          </p:nvPr>
        </p:nvSpPr>
        <p:spPr/>
        <p:txBody>
          <a:bodyPr>
            <a:normAutofit fontScale="92500" lnSpcReduction="10000"/>
          </a:bodyPr>
          <a:lstStyle/>
          <a:p>
            <a:r>
              <a:rPr lang="en-US" b="0" i="0" dirty="0">
                <a:solidFill>
                  <a:srgbClr val="333333"/>
                </a:solidFill>
                <a:effectLst/>
                <a:latin typeface="Times New Roman" panose="02020603050405020304" pitchFamily="18" charset="0"/>
                <a:cs typeface="Times New Roman" panose="02020603050405020304" pitchFamily="18" charset="0"/>
              </a:rPr>
              <a:t>The </a:t>
            </a:r>
            <a:r>
              <a:rPr lang="en-US" b="0" i="0" u="none" strike="noStrike" dirty="0">
                <a:solidFill>
                  <a:srgbClr val="008000"/>
                </a:solidFill>
                <a:effectLst/>
                <a:latin typeface="Times New Roman" panose="02020603050405020304" pitchFamily="18" charset="0"/>
                <a:cs typeface="Times New Roman" panose="02020603050405020304" pitchFamily="18" charset="0"/>
                <a:hlinkClick r:id="rId2"/>
              </a:rPr>
              <a:t>do-while loop</a:t>
            </a:r>
            <a:r>
              <a:rPr lang="en-US" b="0" i="0" dirty="0">
                <a:solidFill>
                  <a:srgbClr val="333333"/>
                </a:solidFill>
                <a:effectLst/>
                <a:latin typeface="Times New Roman" panose="02020603050405020304" pitchFamily="18" charset="0"/>
                <a:cs typeface="Times New Roman" panose="02020603050405020304" pitchFamily="18" charset="0"/>
              </a:rPr>
              <a:t> checks the condition at the end of the loop after executing the loop statements. When the number of iteration is not known and we have to execute the loop at least once, we can use do-while loop.</a:t>
            </a:r>
          </a:p>
          <a:p>
            <a:pPr marL="0" indent="0">
              <a:buNone/>
            </a:pPr>
            <a:r>
              <a:rPr lang="en-US" dirty="0">
                <a:solidFill>
                  <a:srgbClr val="333333"/>
                </a:solidFill>
                <a:latin typeface="Times New Roman" panose="02020603050405020304" pitchFamily="18" charset="0"/>
                <a:cs typeface="Times New Roman" panose="02020603050405020304" pitchFamily="18" charset="0"/>
              </a:rPr>
              <a:t>Syntax : </a:t>
            </a:r>
          </a:p>
          <a:p>
            <a:pPr marL="0" indent="0" algn="just">
              <a:buNone/>
            </a:pPr>
            <a:r>
              <a:rPr lang="en-US" dirty="0">
                <a:solidFill>
                  <a:srgbClr val="333333"/>
                </a:solidFill>
                <a:latin typeface="Times New Roman" panose="02020603050405020304" pitchFamily="18" charset="0"/>
                <a:cs typeface="Times New Roman" panose="02020603050405020304" pitchFamily="18" charset="0"/>
              </a:rPr>
              <a:t>	</a:t>
            </a:r>
            <a:r>
              <a:rPr lang="en-IN" b="1" i="0" dirty="0">
                <a:solidFill>
                  <a:srgbClr val="006699"/>
                </a:solidFill>
                <a:effectLst/>
                <a:latin typeface="Times New Roman" panose="02020603050405020304" pitchFamily="18" charset="0"/>
                <a:cs typeface="Times New Roman" panose="02020603050405020304" pitchFamily="18" charset="0"/>
              </a:rPr>
              <a:t>do</a:t>
            </a:r>
            <a:r>
              <a:rPr lang="en-IN"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IN" b="0" i="0" dirty="0">
                <a:solidFill>
                  <a:srgbClr val="000000"/>
                </a:solidFill>
                <a:effectLst/>
                <a:latin typeface="Times New Roman" panose="02020603050405020304" pitchFamily="18" charset="0"/>
                <a:cs typeface="Times New Roman" panose="02020603050405020304" pitchFamily="18" charset="0"/>
              </a:rPr>
              <a:t>	{    </a:t>
            </a:r>
          </a:p>
          <a:p>
            <a:pPr marL="0" indent="0" algn="just">
              <a:buNone/>
            </a:pPr>
            <a:r>
              <a:rPr lang="en-IN" b="0" i="0" dirty="0">
                <a:solidFill>
                  <a:srgbClr val="008200"/>
                </a:solidFill>
                <a:effectLst/>
                <a:latin typeface="Times New Roman" panose="02020603050405020304" pitchFamily="18" charset="0"/>
                <a:cs typeface="Times New Roman" panose="02020603050405020304" pitchFamily="18" charset="0"/>
              </a:rPr>
              <a:t>		//statements  </a:t>
            </a:r>
            <a:r>
              <a:rPr lang="en-IN"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IN" b="0" i="0" dirty="0">
                <a:solidFill>
                  <a:srgbClr val="000000"/>
                </a:solidFill>
                <a:effectLst/>
                <a:latin typeface="Times New Roman" panose="02020603050405020304" pitchFamily="18" charset="0"/>
                <a:cs typeface="Times New Roman" panose="02020603050405020304" pitchFamily="18" charset="0"/>
              </a:rPr>
              <a:t>	} </a:t>
            </a:r>
            <a:r>
              <a:rPr lang="en-IN" b="1" i="0" dirty="0">
                <a:solidFill>
                  <a:srgbClr val="006699"/>
                </a:solidFill>
                <a:effectLst/>
                <a:latin typeface="Times New Roman" panose="02020603050405020304" pitchFamily="18" charset="0"/>
                <a:cs typeface="Times New Roman" panose="02020603050405020304" pitchFamily="18" charset="0"/>
              </a:rPr>
              <a:t>while</a:t>
            </a:r>
            <a:r>
              <a:rPr lang="en-IN" b="0" i="0" dirty="0">
                <a:solidFill>
                  <a:srgbClr val="000000"/>
                </a:solidFill>
                <a:effectLst/>
                <a:latin typeface="Times New Roman" panose="02020603050405020304" pitchFamily="18" charset="0"/>
                <a:cs typeface="Times New Roman" panose="02020603050405020304" pitchFamily="18" charset="0"/>
              </a:rPr>
              <a:t> (condition);    </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435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E8E44-247B-59B0-4987-8C6F3572A468}"/>
              </a:ext>
            </a:extLst>
          </p:cNvPr>
          <p:cNvSpPr>
            <a:spLocks noGrp="1"/>
          </p:cNvSpPr>
          <p:nvPr>
            <p:ph type="title"/>
          </p:nvPr>
        </p:nvSpPr>
        <p:spPr/>
        <p:txBody>
          <a:bodyPr/>
          <a:lstStyle/>
          <a:p>
            <a:r>
              <a:rPr lang="en-IN" dirty="0"/>
              <a:t>Do while Loop</a:t>
            </a:r>
          </a:p>
        </p:txBody>
      </p:sp>
      <p:pic>
        <p:nvPicPr>
          <p:cNvPr id="5" name="Content Placeholder 4">
            <a:extLst>
              <a:ext uri="{FF2B5EF4-FFF2-40B4-BE49-F238E27FC236}">
                <a16:creationId xmlns:a16="http://schemas.microsoft.com/office/drawing/2014/main" id="{97D515F5-53D9-93A0-9FAB-1B407B599F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3117" y="2557993"/>
            <a:ext cx="3977905" cy="3626285"/>
          </a:xfrm>
        </p:spPr>
      </p:pic>
    </p:spTree>
    <p:extLst>
      <p:ext uri="{BB962C8B-B14F-4D97-AF65-F5344CB8AC3E}">
        <p14:creationId xmlns:p14="http://schemas.microsoft.com/office/powerpoint/2010/main" val="3605624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D816D-F606-2507-D11D-D78920FAC49D}"/>
              </a:ext>
            </a:extLst>
          </p:cNvPr>
          <p:cNvSpPr>
            <a:spLocks noGrp="1"/>
          </p:cNvSpPr>
          <p:nvPr>
            <p:ph type="title"/>
          </p:nvPr>
        </p:nvSpPr>
        <p:spPr/>
        <p:txBody>
          <a:bodyPr/>
          <a:lstStyle/>
          <a:p>
            <a:r>
              <a:rPr lang="en-IN" dirty="0"/>
              <a:t>Why Started this initiative for free ?</a:t>
            </a:r>
          </a:p>
        </p:txBody>
      </p:sp>
      <p:pic>
        <p:nvPicPr>
          <p:cNvPr id="5" name="Content Placeholder 4">
            <a:extLst>
              <a:ext uri="{FF2B5EF4-FFF2-40B4-BE49-F238E27FC236}">
                <a16:creationId xmlns:a16="http://schemas.microsoft.com/office/drawing/2014/main" id="{96CE320C-F83C-ECA7-7C59-94E5264ABA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7180" y="2465186"/>
            <a:ext cx="5090750" cy="3669396"/>
          </a:xfrm>
        </p:spPr>
      </p:pic>
      <p:pic>
        <p:nvPicPr>
          <p:cNvPr id="7" name="Picture 6">
            <a:extLst>
              <a:ext uri="{FF2B5EF4-FFF2-40B4-BE49-F238E27FC236}">
                <a16:creationId xmlns:a16="http://schemas.microsoft.com/office/drawing/2014/main" id="{449BD768-5A73-FDAC-5278-F2D1D85B3C4D}"/>
              </a:ext>
            </a:extLst>
          </p:cNvPr>
          <p:cNvPicPr>
            <a:picLocks noChangeAspect="1"/>
          </p:cNvPicPr>
          <p:nvPr/>
        </p:nvPicPr>
        <p:blipFill rotWithShape="1">
          <a:blip r:embed="rId3">
            <a:extLst>
              <a:ext uri="{28A0092B-C50C-407E-A947-70E740481C1C}">
                <a14:useLocalDpi xmlns:a14="http://schemas.microsoft.com/office/drawing/2010/main" val="0"/>
              </a:ext>
            </a:extLst>
          </a:blip>
          <a:srcRect t="44390"/>
          <a:stretch/>
        </p:blipFill>
        <p:spPr>
          <a:xfrm>
            <a:off x="1423685" y="4299884"/>
            <a:ext cx="4541135" cy="1606903"/>
          </a:xfrm>
          <a:prstGeom prst="rect">
            <a:avLst/>
          </a:prstGeom>
          <a:ln w="2286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69928463-C781-A3F8-714D-DEA90CA4F15D}"/>
              </a:ext>
            </a:extLst>
          </p:cNvPr>
          <p:cNvSpPr txBox="1"/>
          <p:nvPr/>
        </p:nvSpPr>
        <p:spPr>
          <a:xfrm>
            <a:off x="1423684" y="2646609"/>
            <a:ext cx="3472407" cy="707886"/>
          </a:xfrm>
          <a:prstGeom prst="rect">
            <a:avLst/>
          </a:prstGeom>
          <a:noFill/>
        </p:spPr>
        <p:txBody>
          <a:bodyPr wrap="square" rtlCol="0">
            <a:spAutoFit/>
          </a:bodyPr>
          <a:lstStyle/>
          <a:p>
            <a:r>
              <a:rPr lang="en-IN" sz="2000" dirty="0"/>
              <a:t>Inspired by College 1</a:t>
            </a:r>
            <a:r>
              <a:rPr lang="en-IN" sz="2000" baseline="30000" dirty="0"/>
              <a:t>st</a:t>
            </a:r>
            <a:r>
              <a:rPr lang="en-IN" sz="2000" dirty="0"/>
              <a:t> year Workshop and phoenix club</a:t>
            </a:r>
          </a:p>
        </p:txBody>
      </p:sp>
    </p:spTree>
    <p:extLst>
      <p:ext uri="{BB962C8B-B14F-4D97-AF65-F5344CB8AC3E}">
        <p14:creationId xmlns:p14="http://schemas.microsoft.com/office/powerpoint/2010/main" val="3408556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4682-C24E-E7D9-56D4-993922BBDFCE}"/>
              </a:ext>
            </a:extLst>
          </p:cNvPr>
          <p:cNvSpPr>
            <a:spLocks noGrp="1"/>
          </p:cNvSpPr>
          <p:nvPr>
            <p:ph type="title"/>
          </p:nvPr>
        </p:nvSpPr>
        <p:spPr/>
        <p:txBody>
          <a:bodyPr/>
          <a:lstStyle/>
          <a:p>
            <a:r>
              <a:rPr lang="en-IN" dirty="0"/>
              <a:t>Jump Statement - break</a:t>
            </a:r>
          </a:p>
        </p:txBody>
      </p:sp>
      <p:sp>
        <p:nvSpPr>
          <p:cNvPr id="3" name="Content Placeholder 2">
            <a:extLst>
              <a:ext uri="{FF2B5EF4-FFF2-40B4-BE49-F238E27FC236}">
                <a16:creationId xmlns:a16="http://schemas.microsoft.com/office/drawing/2014/main" id="{4719FD76-3F18-C6A3-D4F4-85C5C58775A7}"/>
              </a:ext>
            </a:extLst>
          </p:cNvPr>
          <p:cNvSpPr>
            <a:spLocks noGrp="1"/>
          </p:cNvSpPr>
          <p:nvPr>
            <p:ph idx="1"/>
          </p:nvPr>
        </p:nvSpPr>
        <p:spPr/>
        <p:txBody>
          <a:bodyPr/>
          <a:lstStyle/>
          <a:p>
            <a:r>
              <a:rPr lang="en-US" dirty="0">
                <a:solidFill>
                  <a:srgbClr val="333333"/>
                </a:solidFill>
                <a:latin typeface="inter-regular"/>
              </a:rPr>
              <a:t>T</a:t>
            </a:r>
            <a:r>
              <a:rPr lang="en-US" b="0" i="0" dirty="0">
                <a:solidFill>
                  <a:srgbClr val="333333"/>
                </a:solidFill>
                <a:effectLst/>
                <a:latin typeface="inter-regular"/>
              </a:rPr>
              <a:t>he </a:t>
            </a:r>
            <a:r>
              <a:rPr lang="en-US" b="0" i="0" u="none" strike="noStrike" dirty="0">
                <a:solidFill>
                  <a:srgbClr val="008000"/>
                </a:solidFill>
                <a:effectLst/>
                <a:latin typeface="inter-regular"/>
                <a:hlinkClick r:id="rId2"/>
              </a:rPr>
              <a:t>break statement</a:t>
            </a:r>
            <a:r>
              <a:rPr lang="en-US" b="0" i="0" dirty="0">
                <a:solidFill>
                  <a:srgbClr val="333333"/>
                </a:solidFill>
                <a:effectLst/>
                <a:latin typeface="inter-regular"/>
              </a:rPr>
              <a:t> is used to break the current flow of the program and transfer the control to the next statement outside a loop or switch statement. However, it breaks only the inner loop in the case of the nested loop.</a:t>
            </a:r>
          </a:p>
          <a:p>
            <a:r>
              <a:rPr lang="en-IN" dirty="0"/>
              <a:t>Live example - code</a:t>
            </a:r>
          </a:p>
        </p:txBody>
      </p:sp>
    </p:spTree>
    <p:extLst>
      <p:ext uri="{BB962C8B-B14F-4D97-AF65-F5344CB8AC3E}">
        <p14:creationId xmlns:p14="http://schemas.microsoft.com/office/powerpoint/2010/main" val="3197999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DBF5-9B93-158E-17A9-793937A71D01}"/>
              </a:ext>
            </a:extLst>
          </p:cNvPr>
          <p:cNvSpPr>
            <a:spLocks noGrp="1"/>
          </p:cNvSpPr>
          <p:nvPr>
            <p:ph type="title"/>
          </p:nvPr>
        </p:nvSpPr>
        <p:spPr/>
        <p:txBody>
          <a:bodyPr/>
          <a:lstStyle/>
          <a:p>
            <a:r>
              <a:rPr lang="en-IN" dirty="0"/>
              <a:t>Continue statement</a:t>
            </a:r>
          </a:p>
        </p:txBody>
      </p:sp>
      <p:sp>
        <p:nvSpPr>
          <p:cNvPr id="3" name="Content Placeholder 2">
            <a:extLst>
              <a:ext uri="{FF2B5EF4-FFF2-40B4-BE49-F238E27FC236}">
                <a16:creationId xmlns:a16="http://schemas.microsoft.com/office/drawing/2014/main" id="{46A115D5-B4A9-EAA8-0BB8-418E5D27BF20}"/>
              </a:ext>
            </a:extLst>
          </p:cNvPr>
          <p:cNvSpPr>
            <a:spLocks noGrp="1"/>
          </p:cNvSpPr>
          <p:nvPr>
            <p:ph idx="1"/>
          </p:nvPr>
        </p:nvSpPr>
        <p:spPr/>
        <p:txBody>
          <a:bodyPr/>
          <a:lstStyle/>
          <a:p>
            <a:r>
              <a:rPr lang="en-US" b="0" i="0" dirty="0">
                <a:solidFill>
                  <a:srgbClr val="333333"/>
                </a:solidFill>
                <a:effectLst/>
                <a:latin typeface="inter-regular"/>
              </a:rPr>
              <a:t>Unlike break statement, the </a:t>
            </a:r>
            <a:r>
              <a:rPr lang="en-US" b="0" i="0" u="none" strike="noStrike" dirty="0">
                <a:solidFill>
                  <a:srgbClr val="008000"/>
                </a:solidFill>
                <a:effectLst/>
                <a:latin typeface="inter-regular"/>
                <a:hlinkClick r:id="rId2"/>
              </a:rPr>
              <a:t>continue statement</a:t>
            </a:r>
            <a:r>
              <a:rPr lang="en-US" b="0" i="0" dirty="0">
                <a:solidFill>
                  <a:srgbClr val="333333"/>
                </a:solidFill>
                <a:effectLst/>
                <a:latin typeface="inter-regular"/>
              </a:rPr>
              <a:t> doesn't break the loop, whereas, it skips the specific part of the loop and jumps to the next iteration of the loop immediately.</a:t>
            </a:r>
          </a:p>
          <a:p>
            <a:r>
              <a:rPr lang="en-US" dirty="0">
                <a:solidFill>
                  <a:srgbClr val="333333"/>
                </a:solidFill>
                <a:latin typeface="inter-regular"/>
              </a:rPr>
              <a:t>Live Example by Code</a:t>
            </a:r>
            <a:endParaRPr lang="en-US" b="0" i="0" dirty="0">
              <a:solidFill>
                <a:srgbClr val="333333"/>
              </a:solidFill>
              <a:effectLst/>
              <a:latin typeface="inter-regular"/>
            </a:endParaRPr>
          </a:p>
          <a:p>
            <a:endParaRPr lang="en-IN" dirty="0"/>
          </a:p>
        </p:txBody>
      </p:sp>
    </p:spTree>
    <p:extLst>
      <p:ext uri="{BB962C8B-B14F-4D97-AF65-F5344CB8AC3E}">
        <p14:creationId xmlns:p14="http://schemas.microsoft.com/office/powerpoint/2010/main" val="76144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526C-B60A-A695-A1A5-77B3963C5D00}"/>
              </a:ext>
            </a:extLst>
          </p:cNvPr>
          <p:cNvSpPr>
            <a:spLocks noGrp="1"/>
          </p:cNvSpPr>
          <p:nvPr>
            <p:ph type="title"/>
          </p:nvPr>
        </p:nvSpPr>
        <p:spPr/>
        <p:txBody>
          <a:bodyPr/>
          <a:lstStyle/>
          <a:p>
            <a:r>
              <a:rPr lang="en-US" dirty="0"/>
              <a:t>Array in Java</a:t>
            </a:r>
            <a:endParaRPr lang="en-IN" dirty="0"/>
          </a:p>
        </p:txBody>
      </p:sp>
      <p:sp>
        <p:nvSpPr>
          <p:cNvPr id="3" name="Content Placeholder 2">
            <a:extLst>
              <a:ext uri="{FF2B5EF4-FFF2-40B4-BE49-F238E27FC236}">
                <a16:creationId xmlns:a16="http://schemas.microsoft.com/office/drawing/2014/main" id="{CA3D06F5-57CE-ACA0-05EC-2F9BA764BD25}"/>
              </a:ext>
            </a:extLst>
          </p:cNvPr>
          <p:cNvSpPr>
            <a:spLocks noGrp="1"/>
          </p:cNvSpPr>
          <p:nvPr>
            <p:ph idx="1"/>
          </p:nvPr>
        </p:nvSpPr>
        <p:spPr/>
        <p:txBody>
          <a:bodyPr/>
          <a:lstStyle/>
          <a:p>
            <a:r>
              <a:rPr lang="en-US" dirty="0">
                <a:solidFill>
                  <a:srgbClr val="333333"/>
                </a:solidFill>
                <a:latin typeface="inter-regular"/>
              </a:rPr>
              <a:t>A</a:t>
            </a:r>
            <a:r>
              <a:rPr lang="en-US" b="0" i="0" dirty="0">
                <a:solidFill>
                  <a:srgbClr val="333333"/>
                </a:solidFill>
                <a:effectLst/>
                <a:latin typeface="inter-regular"/>
              </a:rPr>
              <a:t>n array is a collection of similar type of elements which has contiguous memory location.</a:t>
            </a:r>
          </a:p>
          <a:p>
            <a:endParaRPr lang="en-IN" dirty="0"/>
          </a:p>
        </p:txBody>
      </p:sp>
      <p:pic>
        <p:nvPicPr>
          <p:cNvPr id="5" name="Picture 4">
            <a:extLst>
              <a:ext uri="{FF2B5EF4-FFF2-40B4-BE49-F238E27FC236}">
                <a16:creationId xmlns:a16="http://schemas.microsoft.com/office/drawing/2014/main" id="{9F5FFE57-9795-1271-A4F3-7BF6BA88F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682" y="3429000"/>
            <a:ext cx="7045309" cy="2607816"/>
          </a:xfrm>
          <a:prstGeom prst="rect">
            <a:avLst/>
          </a:prstGeom>
        </p:spPr>
      </p:pic>
    </p:spTree>
    <p:extLst>
      <p:ext uri="{BB962C8B-B14F-4D97-AF65-F5344CB8AC3E}">
        <p14:creationId xmlns:p14="http://schemas.microsoft.com/office/powerpoint/2010/main" val="109592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564E7-DDA8-8F89-06D5-3AAB976F4B6E}"/>
              </a:ext>
            </a:extLst>
          </p:cNvPr>
          <p:cNvSpPr>
            <a:spLocks noGrp="1"/>
          </p:cNvSpPr>
          <p:nvPr>
            <p:ph type="title"/>
          </p:nvPr>
        </p:nvSpPr>
        <p:spPr/>
        <p:txBody>
          <a:bodyPr/>
          <a:lstStyle/>
          <a:p>
            <a:r>
              <a:rPr lang="en-US" dirty="0"/>
              <a:t>Array</a:t>
            </a:r>
            <a:endParaRPr lang="en-IN" dirty="0"/>
          </a:p>
        </p:txBody>
      </p:sp>
      <p:sp>
        <p:nvSpPr>
          <p:cNvPr id="3" name="Content Placeholder 2">
            <a:extLst>
              <a:ext uri="{FF2B5EF4-FFF2-40B4-BE49-F238E27FC236}">
                <a16:creationId xmlns:a16="http://schemas.microsoft.com/office/drawing/2014/main" id="{1C037023-B793-5B0F-76BB-EF1F78895DF8}"/>
              </a:ext>
            </a:extLst>
          </p:cNvPr>
          <p:cNvSpPr>
            <a:spLocks noGrp="1"/>
          </p:cNvSpPr>
          <p:nvPr>
            <p:ph idx="1"/>
          </p:nvPr>
        </p:nvSpPr>
        <p:spPr/>
        <p:txBody>
          <a:bodyPr>
            <a:normAutofit fontScale="92500" lnSpcReduction="10000"/>
          </a:bodyPr>
          <a:lstStyle/>
          <a:p>
            <a:pPr marL="0" indent="0" algn="just">
              <a:buNone/>
            </a:pPr>
            <a:r>
              <a:rPr lang="en-US" b="1" i="0" dirty="0">
                <a:solidFill>
                  <a:schemeClr val="tx1"/>
                </a:solidFill>
                <a:effectLst/>
                <a:latin typeface="Times New Roman" panose="02020603050405020304" pitchFamily="18" charset="0"/>
                <a:cs typeface="Times New Roman" panose="02020603050405020304" pitchFamily="18" charset="0"/>
              </a:rPr>
              <a:t>Advantage :</a:t>
            </a:r>
          </a:p>
          <a:p>
            <a:pPr marL="0" indent="0" algn="just">
              <a:buNone/>
            </a:pPr>
            <a:r>
              <a:rPr lang="en-US" b="1" i="0" dirty="0">
                <a:solidFill>
                  <a:srgbClr val="000000"/>
                </a:solidFill>
                <a:effectLst/>
                <a:latin typeface="Times New Roman" panose="02020603050405020304" pitchFamily="18" charset="0"/>
                <a:cs typeface="Times New Roman" panose="02020603050405020304" pitchFamily="18" charset="0"/>
              </a:rPr>
              <a:t>	Code Optimization:</a:t>
            </a:r>
            <a:r>
              <a:rPr lang="en-US" b="0" i="0" dirty="0">
                <a:solidFill>
                  <a:srgbClr val="000000"/>
                </a:solidFill>
                <a:effectLst/>
                <a:latin typeface="Times New Roman" panose="02020603050405020304" pitchFamily="18" charset="0"/>
                <a:cs typeface="Times New Roman" panose="02020603050405020304" pitchFamily="18" charset="0"/>
              </a:rPr>
              <a:t> It makes the code optimized, we can retrieve or sort the 	data efficiently.</a:t>
            </a:r>
          </a:p>
          <a:p>
            <a:pPr marL="0" indent="0" algn="just">
              <a:buNone/>
            </a:pPr>
            <a:r>
              <a:rPr lang="en-US" b="1" i="0" dirty="0">
                <a:solidFill>
                  <a:srgbClr val="000000"/>
                </a:solidFill>
                <a:effectLst/>
                <a:latin typeface="Times New Roman" panose="02020603050405020304" pitchFamily="18" charset="0"/>
                <a:cs typeface="Times New Roman" panose="02020603050405020304" pitchFamily="18" charset="0"/>
              </a:rPr>
              <a:t>	Random access:</a:t>
            </a:r>
            <a:r>
              <a:rPr lang="en-US" b="0" i="0" dirty="0">
                <a:solidFill>
                  <a:srgbClr val="000000"/>
                </a:solidFill>
                <a:effectLst/>
                <a:latin typeface="Times New Roman" panose="02020603050405020304" pitchFamily="18" charset="0"/>
                <a:cs typeface="Times New Roman" panose="02020603050405020304" pitchFamily="18" charset="0"/>
              </a:rPr>
              <a:t> We can get any data located at an index position.</a:t>
            </a:r>
          </a:p>
          <a:p>
            <a:pPr marL="0" indent="0" algn="just">
              <a:buNone/>
            </a:pPr>
            <a:r>
              <a:rPr lang="en-US" b="1" i="0" dirty="0">
                <a:solidFill>
                  <a:schemeClr val="tx1"/>
                </a:solidFill>
                <a:effectLst/>
                <a:latin typeface="Times New Roman" panose="02020603050405020304" pitchFamily="18" charset="0"/>
                <a:cs typeface="Times New Roman" panose="02020603050405020304" pitchFamily="18" charset="0"/>
              </a:rPr>
              <a:t>Disadvantage :</a:t>
            </a:r>
          </a:p>
          <a:p>
            <a:pPr marL="0" indent="0" algn="just">
              <a:buNone/>
            </a:pPr>
            <a:r>
              <a:rPr lang="en-US" b="1" i="0" dirty="0">
                <a:solidFill>
                  <a:srgbClr val="000000"/>
                </a:solidFill>
                <a:effectLst/>
                <a:latin typeface="Times New Roman" panose="02020603050405020304" pitchFamily="18" charset="0"/>
                <a:cs typeface="Times New Roman" panose="02020603050405020304" pitchFamily="18" charset="0"/>
              </a:rPr>
              <a:t>	Size Limit:</a:t>
            </a:r>
            <a:r>
              <a:rPr lang="en-US" b="0" i="0" dirty="0">
                <a:solidFill>
                  <a:srgbClr val="000000"/>
                </a:solidFill>
                <a:effectLst/>
                <a:latin typeface="Times New Roman" panose="02020603050405020304" pitchFamily="18" charset="0"/>
                <a:cs typeface="Times New Roman" panose="02020603050405020304" pitchFamily="18" charset="0"/>
              </a:rPr>
              <a:t> We can store only the fixed size of elements in the array. It doesn’t 	grow its size at runtime. To solve this problem, collection framework is used in 	Java which grows automatically.</a:t>
            </a:r>
          </a:p>
        </p:txBody>
      </p:sp>
    </p:spTree>
    <p:extLst>
      <p:ext uri="{BB962C8B-B14F-4D97-AF65-F5344CB8AC3E}">
        <p14:creationId xmlns:p14="http://schemas.microsoft.com/office/powerpoint/2010/main" val="1890366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A3A4-7A4C-9952-6D44-F7318C731DF2}"/>
              </a:ext>
            </a:extLst>
          </p:cNvPr>
          <p:cNvSpPr>
            <a:spLocks noGrp="1"/>
          </p:cNvSpPr>
          <p:nvPr>
            <p:ph type="title"/>
          </p:nvPr>
        </p:nvSpPr>
        <p:spPr/>
        <p:txBody>
          <a:bodyPr/>
          <a:lstStyle/>
          <a:p>
            <a:r>
              <a:rPr lang="en-US" dirty="0"/>
              <a:t>Types of Array</a:t>
            </a:r>
            <a:endParaRPr lang="en-IN" dirty="0"/>
          </a:p>
        </p:txBody>
      </p:sp>
      <p:sp>
        <p:nvSpPr>
          <p:cNvPr id="3" name="Content Placeholder 2">
            <a:extLst>
              <a:ext uri="{FF2B5EF4-FFF2-40B4-BE49-F238E27FC236}">
                <a16:creationId xmlns:a16="http://schemas.microsoft.com/office/drawing/2014/main" id="{AC493C29-D5A1-CAE4-611A-4EC4D8BC66DC}"/>
              </a:ext>
            </a:extLst>
          </p:cNvPr>
          <p:cNvSpPr>
            <a:spLocks noGrp="1"/>
          </p:cNvSpPr>
          <p:nvPr>
            <p:ph idx="1"/>
          </p:nvPr>
        </p:nvSpPr>
        <p:spPr>
          <a:xfrm>
            <a:off x="1295401" y="2556932"/>
            <a:ext cx="4800599" cy="3318936"/>
          </a:xfrm>
        </p:spPr>
        <p:txBody>
          <a:bodyPr/>
          <a:lstStyle/>
          <a:p>
            <a:pPr marL="457200" indent="-457200" algn="just">
              <a:buClr>
                <a:schemeClr val="tx1"/>
              </a:buClr>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Single Dimensional Array</a:t>
            </a:r>
          </a:p>
          <a:p>
            <a:pPr marL="457200" indent="-457200" algn="just">
              <a:buClr>
                <a:schemeClr val="tx1"/>
              </a:buClr>
              <a:buFont typeface="+mj-lt"/>
              <a:buAutoNum type="arabicPeriod"/>
            </a:pPr>
            <a:r>
              <a:rPr lang="en-IN" b="0" i="0" dirty="0">
                <a:solidFill>
                  <a:srgbClr val="000000"/>
                </a:solidFill>
                <a:effectLst/>
                <a:latin typeface="Times New Roman" panose="02020603050405020304" pitchFamily="18" charset="0"/>
                <a:cs typeface="Times New Roman" panose="02020603050405020304" pitchFamily="18" charset="0"/>
              </a:rPr>
              <a:t>Multidimensional Array</a:t>
            </a:r>
          </a:p>
          <a:p>
            <a:pPr>
              <a:buClr>
                <a:schemeClr val="tx1"/>
              </a:buClr>
              <a:buFont typeface="Wingdings" panose="05000000000000000000" pitchFamily="2" charset="2"/>
              <a:buChar char="v"/>
            </a:pPr>
            <a:r>
              <a:rPr lang="en-IN" b="0" i="0" dirty="0">
                <a:solidFill>
                  <a:schemeClr val="tx1"/>
                </a:solidFill>
                <a:effectLst/>
                <a:latin typeface="Times New Roman" panose="02020603050405020304" pitchFamily="18" charset="0"/>
                <a:cs typeface="Times New Roman" panose="02020603050405020304" pitchFamily="18" charset="0"/>
              </a:rPr>
              <a:t> Single Dimensional Array :</a:t>
            </a:r>
          </a:p>
          <a:p>
            <a:pPr marL="0" indent="0">
              <a:buClr>
                <a:schemeClr val="tx1"/>
              </a:buClr>
              <a:buNone/>
            </a:pPr>
            <a:r>
              <a:rPr lang="en-IN" dirty="0">
                <a:solidFill>
                  <a:schemeClr val="tx1"/>
                </a:solidFill>
                <a:latin typeface="Times New Roman" panose="02020603050405020304" pitchFamily="18" charset="0"/>
                <a:cs typeface="Times New Roman" panose="02020603050405020304" pitchFamily="18" charset="0"/>
              </a:rPr>
              <a:t>	Also called as 1D array</a:t>
            </a:r>
            <a:endParaRPr lang="en-IN" b="0" i="0" dirty="0">
              <a:solidFill>
                <a:schemeClr val="tx1"/>
              </a:solidFill>
              <a:effectLst/>
              <a:latin typeface="Times New Roman" panose="02020603050405020304" pitchFamily="18" charset="0"/>
              <a:cs typeface="Times New Roman" panose="02020603050405020304" pitchFamily="18" charset="0"/>
            </a:endParaRPr>
          </a:p>
          <a:p>
            <a:pPr marL="0" indent="0">
              <a:buClr>
                <a:schemeClr val="tx1"/>
              </a:buClr>
              <a:buNone/>
            </a:pPr>
            <a:endParaRPr lang="en-IN"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19FF1F47-1463-7CAF-A91D-36359F896463}"/>
              </a:ext>
            </a:extLst>
          </p:cNvPr>
          <p:cNvSpPr txBox="1">
            <a:spLocks/>
          </p:cNvSpPr>
          <p:nvPr/>
        </p:nvSpPr>
        <p:spPr>
          <a:xfrm>
            <a:off x="6081959" y="2558412"/>
            <a:ext cx="4800599"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Clr>
                <a:schemeClr val="tx1"/>
              </a:buClr>
              <a:buNone/>
            </a:pPr>
            <a:r>
              <a:rPr lang="en-IN" dirty="0">
                <a:solidFill>
                  <a:srgbClr val="000000"/>
                </a:solidFill>
                <a:latin typeface="Times New Roman" panose="02020603050405020304" pitchFamily="18" charset="0"/>
                <a:cs typeface="Times New Roman" panose="02020603050405020304" pitchFamily="18" charset="0"/>
              </a:rPr>
              <a:t>Syntax for Single dimension array :</a:t>
            </a:r>
          </a:p>
          <a:p>
            <a:pPr marL="0" indent="0" algn="just">
              <a:buNone/>
            </a:pP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dataType</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arr</a:t>
            </a:r>
            <a:r>
              <a:rPr lang="en-US" b="0" i="0" dirty="0">
                <a:solidFill>
                  <a:srgbClr val="000000"/>
                </a:solidFill>
                <a:effectLst/>
                <a:latin typeface="Times New Roman" panose="02020603050405020304" pitchFamily="18" charset="0"/>
                <a:cs typeface="Times New Roman" panose="02020603050405020304" pitchFamily="18" charset="0"/>
              </a:rPr>
              <a:t>; (or)  </a:t>
            </a:r>
          </a:p>
          <a:p>
            <a:pPr marL="0" indent="0" algn="just">
              <a:buNone/>
            </a:pPr>
            <a:r>
              <a:rPr lang="en-US" b="0" i="0" dirty="0">
                <a:solidFill>
                  <a:srgbClr val="000000"/>
                </a:solidFill>
                <a:effectLst/>
                <a:latin typeface="Times New Roman" panose="02020603050405020304" pitchFamily="18" charset="0"/>
                <a:cs typeface="Times New Roman" panose="02020603050405020304" pitchFamily="18" charset="0"/>
              </a:rPr>
              <a:t>	datatype  []</a:t>
            </a:r>
            <a:r>
              <a:rPr lang="en-US" b="0" i="0" dirty="0" err="1">
                <a:solidFill>
                  <a:srgbClr val="000000"/>
                </a:solidFill>
                <a:effectLst/>
                <a:latin typeface="Times New Roman" panose="02020603050405020304" pitchFamily="18" charset="0"/>
                <a:cs typeface="Times New Roman" panose="02020603050405020304" pitchFamily="18" charset="0"/>
              </a:rPr>
              <a:t>arr</a:t>
            </a:r>
            <a:r>
              <a:rPr lang="en-US" b="0" i="0" dirty="0">
                <a:solidFill>
                  <a:srgbClr val="000000"/>
                </a:solidFill>
                <a:effectLst/>
                <a:latin typeface="Times New Roman" panose="02020603050405020304" pitchFamily="18" charset="0"/>
                <a:cs typeface="Times New Roman" panose="02020603050405020304" pitchFamily="18" charset="0"/>
              </a:rPr>
              <a:t>; (or)  </a:t>
            </a:r>
          </a:p>
          <a:p>
            <a:pPr marL="0" indent="0" algn="just">
              <a:buNone/>
            </a:pP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dataType</a:t>
            </a:r>
            <a:r>
              <a:rPr lang="en-US" b="0" i="0" dirty="0">
                <a:solidFill>
                  <a:srgbClr val="000000"/>
                </a:solidFill>
                <a:effectLst/>
                <a:latin typeface="Times New Roman" panose="02020603050405020304" pitchFamily="18" charset="0"/>
                <a:cs typeface="Times New Roman" panose="02020603050405020304" pitchFamily="18" charset="0"/>
              </a:rPr>
              <a:t> </a:t>
            </a:r>
            <a:r>
              <a:rPr lang="en-US" b="0" i="0" dirty="0" err="1">
                <a:solidFill>
                  <a:srgbClr val="000000"/>
                </a:solidFill>
                <a:effectLst/>
                <a:latin typeface="Times New Roman" panose="02020603050405020304" pitchFamily="18" charset="0"/>
                <a:cs typeface="Times New Roman" panose="02020603050405020304" pitchFamily="18" charset="0"/>
              </a:rPr>
              <a:t>arr</a:t>
            </a:r>
            <a:r>
              <a:rPr lang="en-US" b="0" i="0" dirty="0">
                <a:solidFill>
                  <a:srgbClr val="000000"/>
                </a:solidFill>
                <a:effectLst/>
                <a:latin typeface="Times New Roman" panose="02020603050405020304" pitchFamily="18" charset="0"/>
                <a:cs typeface="Times New Roman" panose="02020603050405020304" pitchFamily="18" charset="0"/>
              </a:rPr>
              <a:t>[];  </a:t>
            </a:r>
          </a:p>
          <a:p>
            <a:pPr marL="0" indent="0">
              <a:buClr>
                <a:schemeClr val="tx1"/>
              </a:buClr>
              <a:buFont typeface="Arial"/>
              <a:buNone/>
            </a:pPr>
            <a:r>
              <a:rPr lang="en-IN" dirty="0">
                <a:latin typeface="Times New Roman" panose="02020603050405020304" pitchFamily="18" charset="0"/>
                <a:cs typeface="Times New Roman" panose="02020603050405020304" pitchFamily="18" charset="0"/>
              </a:rPr>
              <a:t>At the time of array declaration we can not specify the size of the array.</a:t>
            </a:r>
          </a:p>
        </p:txBody>
      </p:sp>
    </p:spTree>
    <p:extLst>
      <p:ext uri="{BB962C8B-B14F-4D97-AF65-F5344CB8AC3E}">
        <p14:creationId xmlns:p14="http://schemas.microsoft.com/office/powerpoint/2010/main" val="1887598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DA583-F690-EEFF-4CBC-FA9B4D699DF0}"/>
              </a:ext>
            </a:extLst>
          </p:cNvPr>
          <p:cNvSpPr>
            <a:spLocks noGrp="1"/>
          </p:cNvSpPr>
          <p:nvPr>
            <p:ph type="title"/>
          </p:nvPr>
        </p:nvSpPr>
        <p:spPr/>
        <p:txBody>
          <a:bodyPr/>
          <a:lstStyle/>
          <a:p>
            <a:r>
              <a:rPr lang="en-US" dirty="0"/>
              <a:t>Array Creation</a:t>
            </a:r>
            <a:endParaRPr lang="en-IN" dirty="0"/>
          </a:p>
        </p:txBody>
      </p:sp>
      <p:sp>
        <p:nvSpPr>
          <p:cNvPr id="3" name="Content Placeholder 2">
            <a:extLst>
              <a:ext uri="{FF2B5EF4-FFF2-40B4-BE49-F238E27FC236}">
                <a16:creationId xmlns:a16="http://schemas.microsoft.com/office/drawing/2014/main" id="{7FDEFBE7-836D-ACE2-4B14-8DD0051B33E5}"/>
              </a:ext>
            </a:extLst>
          </p:cNvPr>
          <p:cNvSpPr>
            <a:spLocks noGrp="1"/>
          </p:cNvSpPr>
          <p:nvPr>
            <p:ph idx="1"/>
          </p:nvPr>
        </p:nvSpPr>
        <p:spPr>
          <a:xfrm>
            <a:off x="1295402" y="2556932"/>
            <a:ext cx="5087644" cy="3318936"/>
          </a:xfrm>
        </p:spPr>
        <p:txBody>
          <a:bodyPr>
            <a:normAutofit lnSpcReduction="10000"/>
          </a:bodyPr>
          <a:lstStyle/>
          <a:p>
            <a:pPr>
              <a:buClr>
                <a:schemeClr val="tx1"/>
              </a:buClr>
            </a:pPr>
            <a:r>
              <a:rPr lang="en-US" dirty="0">
                <a:latin typeface="Times New Roman" panose="02020603050405020304" pitchFamily="18" charset="0"/>
                <a:cs typeface="Times New Roman" panose="02020603050405020304" pitchFamily="18" charset="0"/>
              </a:rPr>
              <a:t>By using new keyword</a:t>
            </a:r>
          </a:p>
          <a:p>
            <a:pPr marL="0" indent="0">
              <a:buNone/>
            </a:pPr>
            <a:r>
              <a:rPr lang="en-US" dirty="0">
                <a:latin typeface="Times New Roman" panose="02020603050405020304" pitchFamily="18" charset="0"/>
                <a:cs typeface="Times New Roman" panose="02020603050405020304" pitchFamily="18" charset="0"/>
              </a:rPr>
              <a:t>	Ex: </a:t>
            </a:r>
          </a:p>
          <a:p>
            <a:pPr marL="0" indent="0" algn="just">
              <a:buClr>
                <a:schemeClr val="tx1"/>
              </a:buClr>
              <a:buNone/>
            </a:pPr>
            <a:r>
              <a:rPr lang="en-US" dirty="0">
                <a:latin typeface="Times New Roman" panose="02020603050405020304" pitchFamily="18" charset="0"/>
                <a:cs typeface="Times New Roman" panose="02020603050405020304" pitchFamily="18" charset="0"/>
              </a:rPr>
              <a:t>	</a:t>
            </a:r>
            <a:r>
              <a:rPr lang="en-US" i="0" dirty="0">
                <a:solidFill>
                  <a:schemeClr val="tx1"/>
                </a:solidFill>
                <a:effectLst/>
                <a:latin typeface="Times New Roman" panose="02020603050405020304" pitchFamily="18" charset="0"/>
                <a:cs typeface="Times New Roman" panose="02020603050405020304" pitchFamily="18" charset="0"/>
              </a:rPr>
              <a:t>int a[]=new int[5];</a:t>
            </a:r>
          </a:p>
          <a:p>
            <a:pPr algn="just">
              <a:buClr>
                <a:schemeClr val="tx1"/>
              </a:buClr>
            </a:pPr>
            <a:r>
              <a:rPr lang="en-US" dirty="0">
                <a:solidFill>
                  <a:schemeClr val="tx1"/>
                </a:solidFill>
                <a:latin typeface="Times New Roman" panose="02020603050405020304" pitchFamily="18" charset="0"/>
                <a:cs typeface="Times New Roman" panose="02020603050405020304" pitchFamily="18" charset="0"/>
              </a:rPr>
              <a:t>Without using new keyword / direct method</a:t>
            </a:r>
          </a:p>
          <a:p>
            <a:pPr marL="0" indent="0" algn="just">
              <a:buClr>
                <a:schemeClr val="tx1"/>
              </a:buClr>
              <a:buNone/>
            </a:pPr>
            <a:r>
              <a:rPr lang="en-US" dirty="0">
                <a:solidFill>
                  <a:schemeClr val="tx1"/>
                </a:solidFill>
                <a:latin typeface="Times New Roman" panose="02020603050405020304" pitchFamily="18" charset="0"/>
                <a:cs typeface="Times New Roman" panose="02020603050405020304" pitchFamily="18" charset="0"/>
              </a:rPr>
              <a:t>	Ex:</a:t>
            </a:r>
          </a:p>
          <a:p>
            <a:pPr marL="0" indent="0" algn="just">
              <a:buClr>
                <a:schemeClr val="tx1"/>
              </a:buClr>
              <a:buNone/>
            </a:pPr>
            <a:r>
              <a:rPr lang="en-US" dirty="0">
                <a:solidFill>
                  <a:schemeClr val="tx1"/>
                </a:solidFill>
                <a:latin typeface="Times New Roman" panose="02020603050405020304" pitchFamily="18" charset="0"/>
                <a:cs typeface="Times New Roman" panose="02020603050405020304" pitchFamily="18" charset="0"/>
              </a:rPr>
              <a:t>	int a[]={10,20,30,40,50};</a:t>
            </a: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27368174-DC18-6A6E-C15F-FE2EF06AEBA0}"/>
              </a:ext>
            </a:extLst>
          </p:cNvPr>
          <p:cNvSpPr txBox="1">
            <a:spLocks/>
          </p:cNvSpPr>
          <p:nvPr/>
        </p:nvSpPr>
        <p:spPr>
          <a:xfrm>
            <a:off x="6348285" y="2567289"/>
            <a:ext cx="5087644"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n-US" dirty="0">
                <a:latin typeface="Times New Roman" panose="02020603050405020304" pitchFamily="18" charset="0"/>
                <a:cs typeface="Times New Roman" panose="02020603050405020304" pitchFamily="18" charset="0"/>
              </a:rPr>
              <a:t>Length Function for array:</a:t>
            </a:r>
          </a:p>
          <a:p>
            <a:pPr marL="0" indent="0">
              <a:buFont typeface="Arial"/>
              <a:buNone/>
            </a:pPr>
            <a:r>
              <a:rPr lang="en-US" dirty="0">
                <a:latin typeface="Times New Roman" panose="02020603050405020304" pitchFamily="18" charset="0"/>
                <a:cs typeface="Times New Roman" panose="02020603050405020304" pitchFamily="18" charset="0"/>
              </a:rPr>
              <a:t>length : It is a final variable and only applicable for array. It represent size of array.</a:t>
            </a:r>
          </a:p>
          <a:p>
            <a:pPr marL="0" indent="0">
              <a:buFont typeface="Arial"/>
              <a:buNone/>
            </a:pPr>
            <a:r>
              <a:rPr lang="en-US" dirty="0">
                <a:latin typeface="Times New Roman" panose="02020603050405020304" pitchFamily="18" charset="0"/>
                <a:cs typeface="Times New Roman" panose="02020603050405020304" pitchFamily="18" charset="0"/>
              </a:rPr>
              <a:t>Example:</a:t>
            </a:r>
          </a:p>
          <a:p>
            <a:pPr marL="0" indent="0">
              <a:buFont typeface="Arial"/>
              <a:buNone/>
            </a:pPr>
            <a:r>
              <a:rPr lang="en-US" dirty="0" err="1">
                <a:latin typeface="Times New Roman" panose="02020603050405020304" pitchFamily="18" charset="0"/>
                <a:cs typeface="Times New Roman" panose="02020603050405020304" pitchFamily="18" charset="0"/>
              </a:rPr>
              <a:t>a.length</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8849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6C3F3-ADFF-CC0F-1FEF-C214DB4D9E7B}"/>
              </a:ext>
            </a:extLst>
          </p:cNvPr>
          <p:cNvSpPr>
            <a:spLocks noGrp="1"/>
          </p:cNvSpPr>
          <p:nvPr>
            <p:ph type="title"/>
          </p:nvPr>
        </p:nvSpPr>
        <p:spPr/>
        <p:txBody>
          <a:bodyPr/>
          <a:lstStyle/>
          <a:p>
            <a:r>
              <a:rPr lang="en-US" dirty="0"/>
              <a:t>Multidimensional Array</a:t>
            </a:r>
            <a:endParaRPr lang="en-IN" dirty="0"/>
          </a:p>
        </p:txBody>
      </p:sp>
      <p:sp>
        <p:nvSpPr>
          <p:cNvPr id="3" name="Content Placeholder 2">
            <a:extLst>
              <a:ext uri="{FF2B5EF4-FFF2-40B4-BE49-F238E27FC236}">
                <a16:creationId xmlns:a16="http://schemas.microsoft.com/office/drawing/2014/main" id="{A67A1E66-2466-59C2-132A-5636626B9A4C}"/>
              </a:ext>
            </a:extLst>
          </p:cNvPr>
          <p:cNvSpPr>
            <a:spLocks noGrp="1"/>
          </p:cNvSpPr>
          <p:nvPr>
            <p:ph idx="1"/>
          </p:nvPr>
        </p:nvSpPr>
        <p:spPr>
          <a:xfrm>
            <a:off x="1295401" y="2556932"/>
            <a:ext cx="4936723" cy="3318936"/>
          </a:xfrm>
        </p:spPr>
        <p:txBody>
          <a:bodyPr/>
          <a:lstStyle/>
          <a:p>
            <a:r>
              <a:rPr lang="en-US" dirty="0">
                <a:latin typeface="Times New Roman" panose="02020603050405020304" pitchFamily="18" charset="0"/>
                <a:cs typeface="Times New Roman" panose="02020603050405020304" pitchFamily="18" charset="0"/>
              </a:rPr>
              <a:t>Array Declaration</a:t>
            </a:r>
          </a:p>
          <a:p>
            <a:pPr lvl="1"/>
            <a:r>
              <a:rPr lang="en-US" dirty="0">
                <a:latin typeface="Times New Roman" panose="02020603050405020304" pitchFamily="18" charset="0"/>
                <a:cs typeface="Times New Roman" panose="02020603050405020304" pitchFamily="18" charset="0"/>
              </a:rPr>
              <a:t>int [][]a;</a:t>
            </a:r>
            <a:endParaRPr lang="en-IN"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int[][] a;</a:t>
            </a:r>
            <a:endParaRPr lang="en-IN"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int[] []a;</a:t>
            </a:r>
            <a:endParaRPr lang="en-IN"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int a[][];</a:t>
            </a:r>
            <a:endParaRPr lang="en-IN"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int []a[];</a:t>
            </a:r>
            <a:endParaRPr lang="en-IN"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int[] a[];</a:t>
            </a:r>
            <a:endParaRPr lang="en-IN" dirty="0">
              <a:latin typeface="Times New Roman" panose="02020603050405020304" pitchFamily="18" charset="0"/>
              <a:cs typeface="Times New Roman" panose="02020603050405020304" pitchFamily="18" charset="0"/>
            </a:endParaRPr>
          </a:p>
          <a:p>
            <a:pPr lvl="1"/>
            <a:endParaRPr lang="en-US" dirty="0"/>
          </a:p>
        </p:txBody>
      </p:sp>
      <p:sp>
        <p:nvSpPr>
          <p:cNvPr id="4" name="Content Placeholder 2">
            <a:extLst>
              <a:ext uri="{FF2B5EF4-FFF2-40B4-BE49-F238E27FC236}">
                <a16:creationId xmlns:a16="http://schemas.microsoft.com/office/drawing/2014/main" id="{C4BF2B29-B1B7-79C5-B812-3693B910AD3E}"/>
              </a:ext>
            </a:extLst>
          </p:cNvPr>
          <p:cNvSpPr txBox="1">
            <a:spLocks/>
          </p:cNvSpPr>
          <p:nvPr/>
        </p:nvSpPr>
        <p:spPr>
          <a:xfrm>
            <a:off x="5975422" y="2558412"/>
            <a:ext cx="4936723"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latin typeface="Times New Roman" panose="02020603050405020304" pitchFamily="18" charset="0"/>
                <a:cs typeface="Times New Roman" panose="02020603050405020304" pitchFamily="18" charset="0"/>
              </a:rPr>
              <a:t>Live example</a:t>
            </a:r>
          </a:p>
          <a:p>
            <a:pPr marL="457200" lvl="1" indent="0">
              <a:buNone/>
            </a:pPr>
            <a:r>
              <a:rPr lang="en-US" dirty="0">
                <a:latin typeface="Times New Roman" panose="02020603050405020304" pitchFamily="18" charset="0"/>
                <a:cs typeface="Times New Roman" panose="02020603050405020304" pitchFamily="18" charset="0"/>
              </a:rPr>
              <a:t>By direct method and using new keyword method</a:t>
            </a:r>
            <a:endParaRPr lang="en-IN" dirty="0">
              <a:latin typeface="Times New Roman" panose="02020603050405020304" pitchFamily="18" charset="0"/>
              <a:cs typeface="Times New Roman" panose="02020603050405020304" pitchFamily="18" charset="0"/>
            </a:endParaRPr>
          </a:p>
          <a:p>
            <a:pPr lvl="1"/>
            <a:endParaRPr lang="en-US" dirty="0"/>
          </a:p>
        </p:txBody>
      </p:sp>
    </p:spTree>
    <p:extLst>
      <p:ext uri="{BB962C8B-B14F-4D97-AF65-F5344CB8AC3E}">
        <p14:creationId xmlns:p14="http://schemas.microsoft.com/office/powerpoint/2010/main" val="2204919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1819-5E1F-8D5D-5D54-639924472FFA}"/>
              </a:ext>
            </a:extLst>
          </p:cNvPr>
          <p:cNvSpPr>
            <a:spLocks noGrp="1"/>
          </p:cNvSpPr>
          <p:nvPr>
            <p:ph type="title"/>
          </p:nvPr>
        </p:nvSpPr>
        <p:spPr/>
        <p:txBody>
          <a:bodyPr>
            <a:normAutofit/>
          </a:bodyPr>
          <a:lstStyle/>
          <a:p>
            <a:r>
              <a:rPr lang="en-US" dirty="0"/>
              <a:t>Matrix Addition</a:t>
            </a:r>
            <a:endParaRPr lang="en-IN" dirty="0"/>
          </a:p>
        </p:txBody>
      </p:sp>
      <p:sp>
        <p:nvSpPr>
          <p:cNvPr id="3" name="Content Placeholder 2">
            <a:extLst>
              <a:ext uri="{FF2B5EF4-FFF2-40B4-BE49-F238E27FC236}">
                <a16:creationId xmlns:a16="http://schemas.microsoft.com/office/drawing/2014/main" id="{4B17460D-AD11-C159-37DF-8C92B2DC019F}"/>
              </a:ext>
            </a:extLst>
          </p:cNvPr>
          <p:cNvSpPr>
            <a:spLocks noGrp="1"/>
          </p:cNvSpPr>
          <p:nvPr>
            <p:ph idx="1"/>
          </p:nvPr>
        </p:nvSpPr>
        <p:spPr/>
        <p:txBody>
          <a:bodyPr/>
          <a:lstStyle/>
          <a:p>
            <a:r>
              <a:rPr lang="en-US" dirty="0"/>
              <a:t>Live Example</a:t>
            </a:r>
            <a:endParaRPr lang="en-IN" dirty="0"/>
          </a:p>
        </p:txBody>
      </p:sp>
    </p:spTree>
    <p:extLst>
      <p:ext uri="{BB962C8B-B14F-4D97-AF65-F5344CB8AC3E}">
        <p14:creationId xmlns:p14="http://schemas.microsoft.com/office/powerpoint/2010/main" val="719100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8567-849F-4B7B-41BE-341D2A32353F}"/>
              </a:ext>
            </a:extLst>
          </p:cNvPr>
          <p:cNvSpPr>
            <a:spLocks noGrp="1"/>
          </p:cNvSpPr>
          <p:nvPr>
            <p:ph type="title"/>
          </p:nvPr>
        </p:nvSpPr>
        <p:spPr/>
        <p:txBody>
          <a:bodyPr>
            <a:normAutofit/>
          </a:bodyPr>
          <a:lstStyle/>
          <a:p>
            <a:r>
              <a:rPr lang="en-US" dirty="0">
                <a:solidFill>
                  <a:schemeClr val="tx1"/>
                </a:solidFill>
                <a:effectLst/>
              </a:rPr>
              <a:t>What will we learn in String Handling?</a:t>
            </a:r>
            <a:endParaRPr lang="en-IN" dirty="0">
              <a:solidFill>
                <a:schemeClr val="tx1"/>
              </a:solidFill>
            </a:endParaRPr>
          </a:p>
        </p:txBody>
      </p:sp>
      <p:sp>
        <p:nvSpPr>
          <p:cNvPr id="3" name="Content Placeholder 2">
            <a:extLst>
              <a:ext uri="{FF2B5EF4-FFF2-40B4-BE49-F238E27FC236}">
                <a16:creationId xmlns:a16="http://schemas.microsoft.com/office/drawing/2014/main" id="{1D764314-08A5-65EA-28B3-0D70A627250F}"/>
              </a:ext>
            </a:extLst>
          </p:cNvPr>
          <p:cNvSpPr>
            <a:spLocks noGrp="1"/>
          </p:cNvSpPr>
          <p:nvPr>
            <p:ph idx="1"/>
          </p:nvPr>
        </p:nvSpPr>
        <p:spPr/>
        <p:txBody>
          <a:bodyPr>
            <a:normAutofit fontScale="92500" lnSpcReduction="10000"/>
          </a:bodyPr>
          <a:lstStyle/>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Concept of String</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Immutable String</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String Comparison</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String Concatenation</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Concept of Substring</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String class methods and its usage</a:t>
            </a:r>
          </a:p>
          <a:p>
            <a:pPr algn="just">
              <a:buFont typeface="Arial" panose="020B0604020202020204" pitchFamily="34" charset="0"/>
              <a:buChar char="•"/>
            </a:pPr>
            <a:r>
              <a:rPr lang="en-US" b="0" i="0" dirty="0" err="1">
                <a:solidFill>
                  <a:srgbClr val="000000"/>
                </a:solidFill>
                <a:effectLst/>
                <a:latin typeface="Times New Roman" panose="02020603050405020304" pitchFamily="18" charset="0"/>
                <a:cs typeface="Times New Roman" panose="02020603050405020304" pitchFamily="18" charset="0"/>
              </a:rPr>
              <a:t>StringBuffer</a:t>
            </a:r>
            <a:r>
              <a:rPr lang="en-US" b="0" i="0" dirty="0">
                <a:solidFill>
                  <a:srgbClr val="000000"/>
                </a:solidFill>
                <a:effectLst/>
                <a:latin typeface="Times New Roman" panose="02020603050405020304" pitchFamily="18" charset="0"/>
                <a:cs typeface="Times New Roman" panose="02020603050405020304" pitchFamily="18" charset="0"/>
              </a:rPr>
              <a:t> class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1818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FA69C-6D36-9737-15C1-697E69A1CDFD}"/>
              </a:ext>
            </a:extLst>
          </p:cNvPr>
          <p:cNvSpPr>
            <a:spLocks noGrp="1"/>
          </p:cNvSpPr>
          <p:nvPr>
            <p:ph type="title"/>
          </p:nvPr>
        </p:nvSpPr>
        <p:spPr/>
        <p:txBody>
          <a:bodyPr/>
          <a:lstStyle/>
          <a:p>
            <a:r>
              <a:rPr lang="en-US" dirty="0"/>
              <a:t>String </a:t>
            </a:r>
            <a:endParaRPr lang="en-IN" dirty="0"/>
          </a:p>
        </p:txBody>
      </p:sp>
      <p:sp>
        <p:nvSpPr>
          <p:cNvPr id="3" name="Content Placeholder 2">
            <a:extLst>
              <a:ext uri="{FF2B5EF4-FFF2-40B4-BE49-F238E27FC236}">
                <a16:creationId xmlns:a16="http://schemas.microsoft.com/office/drawing/2014/main" id="{FDDCC016-9A70-F6DC-C6B5-7ED0CA80E89C}"/>
              </a:ext>
            </a:extLst>
          </p:cNvPr>
          <p:cNvSpPr>
            <a:spLocks noGrp="1"/>
          </p:cNvSpPr>
          <p:nvPr>
            <p:ph idx="1"/>
          </p:nvPr>
        </p:nvSpPr>
        <p:spPr/>
        <p:txBody>
          <a:bodyPr>
            <a:normAutofit lnSpcReduction="10000"/>
          </a:bodyPr>
          <a:lstStyle/>
          <a:p>
            <a:r>
              <a:rPr lang="en-US" b="0" i="0" dirty="0">
                <a:solidFill>
                  <a:srgbClr val="333333"/>
                </a:solidFill>
                <a:effectLst/>
                <a:latin typeface="inter-regular"/>
              </a:rPr>
              <a:t>Generally, String is a sequence of characters. But in Java, string is an object that represents a sequence of characters. The </a:t>
            </a:r>
            <a:r>
              <a:rPr lang="en-US" b="0" i="0" dirty="0" err="1">
                <a:solidFill>
                  <a:srgbClr val="333333"/>
                </a:solidFill>
                <a:effectLst/>
                <a:latin typeface="inter-regular"/>
              </a:rPr>
              <a:t>java.lang.String</a:t>
            </a:r>
            <a:r>
              <a:rPr lang="en-US" b="0" i="0" dirty="0">
                <a:solidFill>
                  <a:srgbClr val="333333"/>
                </a:solidFill>
                <a:effectLst/>
                <a:latin typeface="inter-regular"/>
              </a:rPr>
              <a:t> class is used to create a string object.</a:t>
            </a:r>
          </a:p>
          <a:p>
            <a:r>
              <a:rPr lang="en-US" b="1" i="0" dirty="0">
                <a:solidFill>
                  <a:srgbClr val="333333"/>
                </a:solidFill>
                <a:effectLst/>
                <a:latin typeface="inter-bold"/>
              </a:rPr>
              <a:t>Java String</a:t>
            </a:r>
            <a:r>
              <a:rPr lang="en-US" b="0" i="0" dirty="0">
                <a:solidFill>
                  <a:srgbClr val="333333"/>
                </a:solidFill>
                <a:effectLst/>
                <a:latin typeface="inter-regular"/>
              </a:rPr>
              <a:t> class provides a lot of methods to perform operations on strings such as compare(), </a:t>
            </a:r>
            <a:r>
              <a:rPr lang="en-US" b="0" i="0" dirty="0" err="1">
                <a:solidFill>
                  <a:srgbClr val="333333"/>
                </a:solidFill>
                <a:effectLst/>
                <a:latin typeface="inter-regular"/>
              </a:rPr>
              <a:t>concat</a:t>
            </a:r>
            <a:r>
              <a:rPr lang="en-US" b="0" i="0" dirty="0">
                <a:solidFill>
                  <a:srgbClr val="333333"/>
                </a:solidFill>
                <a:effectLst/>
                <a:latin typeface="inter-regular"/>
              </a:rPr>
              <a:t>(), equals(), split(), length(), replace(), </a:t>
            </a:r>
            <a:r>
              <a:rPr lang="en-US" b="0" i="0" dirty="0" err="1">
                <a:solidFill>
                  <a:srgbClr val="333333"/>
                </a:solidFill>
                <a:effectLst/>
                <a:latin typeface="inter-regular"/>
              </a:rPr>
              <a:t>compareTo</a:t>
            </a:r>
            <a:r>
              <a:rPr lang="en-US" b="0" i="0" dirty="0">
                <a:solidFill>
                  <a:srgbClr val="333333"/>
                </a:solidFill>
                <a:effectLst/>
                <a:latin typeface="inter-regular"/>
              </a:rPr>
              <a:t>(), intern(), substring() etc.</a:t>
            </a:r>
          </a:p>
          <a:p>
            <a:r>
              <a:rPr lang="en-US" dirty="0">
                <a:solidFill>
                  <a:srgbClr val="333333"/>
                </a:solidFill>
                <a:latin typeface="inter-regular"/>
              </a:rPr>
              <a:t>String is immutable that means content can not be changed at the time of execution of program.</a:t>
            </a:r>
            <a:endParaRPr lang="en-US" b="0" i="0" dirty="0">
              <a:solidFill>
                <a:srgbClr val="333333"/>
              </a:solidFill>
              <a:effectLst/>
              <a:latin typeface="inter-regular"/>
            </a:endParaRPr>
          </a:p>
          <a:p>
            <a:endParaRPr lang="en-IN" dirty="0"/>
          </a:p>
        </p:txBody>
      </p:sp>
    </p:spTree>
    <p:extLst>
      <p:ext uri="{BB962C8B-B14F-4D97-AF65-F5344CB8AC3E}">
        <p14:creationId xmlns:p14="http://schemas.microsoft.com/office/powerpoint/2010/main" val="39501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97597-2B25-2C2C-3A17-3A66E5B56C3F}"/>
              </a:ext>
            </a:extLst>
          </p:cNvPr>
          <p:cNvSpPr>
            <a:spLocks noGrp="1"/>
          </p:cNvSpPr>
          <p:nvPr>
            <p:ph type="title"/>
          </p:nvPr>
        </p:nvSpPr>
        <p:spPr/>
        <p:txBody>
          <a:bodyPr/>
          <a:lstStyle/>
          <a:p>
            <a:r>
              <a:rPr lang="en-IN" dirty="0"/>
              <a:t>Why you should Learn Java ?</a:t>
            </a:r>
          </a:p>
        </p:txBody>
      </p:sp>
      <p:sp>
        <p:nvSpPr>
          <p:cNvPr id="3" name="Content Placeholder 2">
            <a:extLst>
              <a:ext uri="{FF2B5EF4-FFF2-40B4-BE49-F238E27FC236}">
                <a16:creationId xmlns:a16="http://schemas.microsoft.com/office/drawing/2014/main" id="{11D52FAC-5BE7-26F3-B765-2A361811D571}"/>
              </a:ext>
            </a:extLst>
          </p:cNvPr>
          <p:cNvSpPr>
            <a:spLocks noGrp="1"/>
          </p:cNvSpPr>
          <p:nvPr>
            <p:ph idx="1"/>
          </p:nvPr>
        </p:nvSpPr>
        <p:spPr>
          <a:xfrm>
            <a:off x="1340736" y="2556932"/>
            <a:ext cx="9601196" cy="3318936"/>
          </a:xfrm>
        </p:spPr>
        <p:txBody>
          <a:bodyPr/>
          <a:lstStyle/>
          <a:p>
            <a:r>
              <a:rPr lang="en-IN" dirty="0"/>
              <a:t>All time best and easy to learn and explore </a:t>
            </a:r>
          </a:p>
          <a:p>
            <a:r>
              <a:rPr lang="en-IN" dirty="0"/>
              <a:t>Placement Scenario for freshers</a:t>
            </a:r>
          </a:p>
          <a:p>
            <a:r>
              <a:rPr lang="en-IN" dirty="0"/>
              <a:t>Basketball Story : The hoop   </a:t>
            </a:r>
          </a:p>
        </p:txBody>
      </p:sp>
      <p:pic>
        <p:nvPicPr>
          <p:cNvPr id="4" name="Picture 3">
            <a:extLst>
              <a:ext uri="{FF2B5EF4-FFF2-40B4-BE49-F238E27FC236}">
                <a16:creationId xmlns:a16="http://schemas.microsoft.com/office/drawing/2014/main" id="{B72F4DA0-6627-0323-2590-9441532D76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8399" y="2719316"/>
            <a:ext cx="2025984" cy="3156552"/>
          </a:xfrm>
          <a:prstGeom prst="rect">
            <a:avLst/>
          </a:prstGeom>
        </p:spPr>
      </p:pic>
      <p:pic>
        <p:nvPicPr>
          <p:cNvPr id="6" name="Picture 5">
            <a:extLst>
              <a:ext uri="{FF2B5EF4-FFF2-40B4-BE49-F238E27FC236}">
                <a16:creationId xmlns:a16="http://schemas.microsoft.com/office/drawing/2014/main" id="{5493E2A6-3C85-A909-CA50-BFBE964F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134" y="4051193"/>
            <a:ext cx="5092861" cy="1972910"/>
          </a:xfrm>
          <a:prstGeom prst="rect">
            <a:avLst/>
          </a:prstGeom>
        </p:spPr>
      </p:pic>
    </p:spTree>
    <p:extLst>
      <p:ext uri="{BB962C8B-B14F-4D97-AF65-F5344CB8AC3E}">
        <p14:creationId xmlns:p14="http://schemas.microsoft.com/office/powerpoint/2010/main" val="572288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D791-32DC-6368-1510-CACB5790B928}"/>
              </a:ext>
            </a:extLst>
          </p:cNvPr>
          <p:cNvSpPr>
            <a:spLocks noGrp="1"/>
          </p:cNvSpPr>
          <p:nvPr>
            <p:ph type="title"/>
          </p:nvPr>
        </p:nvSpPr>
        <p:spPr/>
        <p:txBody>
          <a:bodyPr/>
          <a:lstStyle/>
          <a:p>
            <a:r>
              <a:rPr lang="en-US" dirty="0"/>
              <a:t>How to create String object?</a:t>
            </a:r>
            <a:endParaRPr lang="en-IN" dirty="0"/>
          </a:p>
        </p:txBody>
      </p:sp>
      <p:sp>
        <p:nvSpPr>
          <p:cNvPr id="3" name="Content Placeholder 2">
            <a:extLst>
              <a:ext uri="{FF2B5EF4-FFF2-40B4-BE49-F238E27FC236}">
                <a16:creationId xmlns:a16="http://schemas.microsoft.com/office/drawing/2014/main" id="{B237233B-DD0D-6D09-AB5F-7300E6B5E9BA}"/>
              </a:ext>
            </a:extLst>
          </p:cNvPr>
          <p:cNvSpPr>
            <a:spLocks noGrp="1"/>
          </p:cNvSpPr>
          <p:nvPr>
            <p:ph idx="1"/>
          </p:nvPr>
        </p:nvSpPr>
        <p:spPr>
          <a:xfrm>
            <a:off x="1295402" y="2556932"/>
            <a:ext cx="5185298" cy="3318936"/>
          </a:xfrm>
        </p:spPr>
        <p:txBody>
          <a:bodyPr/>
          <a:lstStyle/>
          <a:p>
            <a:pPr marL="457200" indent="-457200">
              <a:buFont typeface="+mj-lt"/>
              <a:buAutoNum type="arabicPeriod"/>
            </a:pPr>
            <a:r>
              <a:rPr lang="en-US" dirty="0"/>
              <a:t>By String literal</a:t>
            </a:r>
          </a:p>
          <a:p>
            <a:pPr marL="457200" indent="-457200">
              <a:buFont typeface="+mj-lt"/>
              <a:buAutoNum type="arabicPeriod"/>
            </a:pPr>
            <a:r>
              <a:rPr lang="en-US" dirty="0"/>
              <a:t>By new keyword</a:t>
            </a:r>
          </a:p>
          <a:p>
            <a:pPr marL="0" indent="0">
              <a:buNone/>
            </a:pPr>
            <a:r>
              <a:rPr lang="en-US" dirty="0"/>
              <a:t>By String literal :-</a:t>
            </a:r>
            <a:endParaRPr lang="en-IN" dirty="0"/>
          </a:p>
          <a:p>
            <a:pPr marL="0" indent="0">
              <a:buNone/>
            </a:pPr>
            <a:r>
              <a:rPr lang="en-IN" dirty="0"/>
              <a:t>	It uses double quotes to create.</a:t>
            </a:r>
          </a:p>
          <a:p>
            <a:pPr marL="0" indent="0">
              <a:buNone/>
            </a:pPr>
            <a:r>
              <a:rPr lang="en-IN" dirty="0"/>
              <a:t>Ex:</a:t>
            </a:r>
          </a:p>
          <a:p>
            <a:pPr marL="0" indent="0">
              <a:buNone/>
            </a:pPr>
            <a:r>
              <a:rPr lang="en-IN" dirty="0"/>
              <a:t>	String s=“Welcome”;</a:t>
            </a:r>
          </a:p>
        </p:txBody>
      </p:sp>
      <p:sp>
        <p:nvSpPr>
          <p:cNvPr id="4" name="Content Placeholder 2">
            <a:extLst>
              <a:ext uri="{FF2B5EF4-FFF2-40B4-BE49-F238E27FC236}">
                <a16:creationId xmlns:a16="http://schemas.microsoft.com/office/drawing/2014/main" id="{4600478B-714E-B123-D7C2-78924461E25D}"/>
              </a:ext>
            </a:extLst>
          </p:cNvPr>
          <p:cNvSpPr txBox="1">
            <a:spLocks/>
          </p:cNvSpPr>
          <p:nvPr/>
        </p:nvSpPr>
        <p:spPr>
          <a:xfrm>
            <a:off x="5611440" y="3675355"/>
            <a:ext cx="5185298" cy="22019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n-US" dirty="0"/>
              <a:t>By new keyword :-</a:t>
            </a:r>
            <a:endParaRPr lang="en-IN" dirty="0"/>
          </a:p>
          <a:p>
            <a:pPr marL="0" indent="0">
              <a:buFont typeface="Arial"/>
              <a:buNone/>
            </a:pPr>
            <a:r>
              <a:rPr lang="en-IN" dirty="0"/>
              <a:t>	It uses </a:t>
            </a:r>
            <a:r>
              <a:rPr lang="en-US" dirty="0"/>
              <a:t>new keyword </a:t>
            </a:r>
            <a:r>
              <a:rPr lang="en-IN" dirty="0"/>
              <a:t>to create.</a:t>
            </a:r>
          </a:p>
          <a:p>
            <a:pPr marL="0" indent="0">
              <a:buFont typeface="Arial"/>
              <a:buNone/>
            </a:pPr>
            <a:r>
              <a:rPr lang="en-IN" dirty="0"/>
              <a:t>Ex:</a:t>
            </a:r>
          </a:p>
          <a:p>
            <a:pPr marL="0" indent="0">
              <a:buFont typeface="Arial"/>
              <a:buNone/>
            </a:pPr>
            <a:r>
              <a:rPr lang="en-IN" dirty="0"/>
              <a:t>	String s=new String(“Welcome”);</a:t>
            </a:r>
          </a:p>
        </p:txBody>
      </p:sp>
    </p:spTree>
    <p:extLst>
      <p:ext uri="{BB962C8B-B14F-4D97-AF65-F5344CB8AC3E}">
        <p14:creationId xmlns:p14="http://schemas.microsoft.com/office/powerpoint/2010/main" val="375448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121ED-D3BD-2A01-9B70-1AC91AD4E3CA}"/>
              </a:ext>
            </a:extLst>
          </p:cNvPr>
          <p:cNvSpPr>
            <a:spLocks noGrp="1"/>
          </p:cNvSpPr>
          <p:nvPr>
            <p:ph type="title"/>
          </p:nvPr>
        </p:nvSpPr>
        <p:spPr/>
        <p:txBody>
          <a:bodyPr/>
          <a:lstStyle/>
          <a:p>
            <a:r>
              <a:rPr lang="en-US" dirty="0"/>
              <a:t>Operation on String / Methods of String</a:t>
            </a:r>
            <a:endParaRPr lang="en-IN" dirty="0"/>
          </a:p>
        </p:txBody>
      </p:sp>
      <p:sp>
        <p:nvSpPr>
          <p:cNvPr id="3" name="Content Placeholder 2">
            <a:extLst>
              <a:ext uri="{FF2B5EF4-FFF2-40B4-BE49-F238E27FC236}">
                <a16:creationId xmlns:a16="http://schemas.microsoft.com/office/drawing/2014/main" id="{74B4CA37-D881-9A19-C61F-1C6FCEC3E98A}"/>
              </a:ext>
            </a:extLst>
          </p:cNvPr>
          <p:cNvSpPr>
            <a:spLocks noGrp="1"/>
          </p:cNvSpPr>
          <p:nvPr>
            <p:ph idx="1"/>
          </p:nvPr>
        </p:nvSpPr>
        <p:spPr>
          <a:xfrm>
            <a:off x="1295401" y="2556932"/>
            <a:ext cx="9601196" cy="1704349"/>
          </a:xfrm>
        </p:spPr>
        <p:txBody>
          <a:bodyPr>
            <a:normAutofit/>
          </a:bodyPr>
          <a:lstStyle/>
          <a:p>
            <a:r>
              <a:rPr lang="en-US" dirty="0"/>
              <a:t>Length() :-</a:t>
            </a:r>
          </a:p>
          <a:p>
            <a:pPr lvl="1"/>
            <a:r>
              <a:rPr lang="en-US" dirty="0"/>
              <a:t>This Method is used to get the total numbers of character of any String.</a:t>
            </a:r>
          </a:p>
          <a:p>
            <a:pPr lvl="1"/>
            <a:r>
              <a:rPr lang="en-US" dirty="0"/>
              <a:t>Live example</a:t>
            </a:r>
          </a:p>
          <a:p>
            <a:pPr marL="457200" lvl="1" indent="0">
              <a:buNone/>
            </a:pPr>
            <a:endParaRPr lang="en-US" dirty="0"/>
          </a:p>
          <a:p>
            <a:pPr lvl="1"/>
            <a:endParaRPr lang="en-IN" dirty="0"/>
          </a:p>
        </p:txBody>
      </p:sp>
      <p:sp>
        <p:nvSpPr>
          <p:cNvPr id="4" name="Content Placeholder 2">
            <a:extLst>
              <a:ext uri="{FF2B5EF4-FFF2-40B4-BE49-F238E27FC236}">
                <a16:creationId xmlns:a16="http://schemas.microsoft.com/office/drawing/2014/main" id="{4CF5865F-0B44-A651-CD30-1339281F47F1}"/>
              </a:ext>
            </a:extLst>
          </p:cNvPr>
          <p:cNvSpPr txBox="1">
            <a:spLocks/>
          </p:cNvSpPr>
          <p:nvPr/>
        </p:nvSpPr>
        <p:spPr>
          <a:xfrm>
            <a:off x="1296881" y="4191908"/>
            <a:ext cx="9601196" cy="17043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err="1"/>
              <a:t>charAt</a:t>
            </a:r>
            <a:r>
              <a:rPr lang="en-US" dirty="0"/>
              <a:t>() :-</a:t>
            </a:r>
          </a:p>
          <a:p>
            <a:pPr lvl="1"/>
            <a:r>
              <a:rPr lang="en-US" dirty="0"/>
              <a:t>This Method is used to get the character at a given index value.</a:t>
            </a:r>
          </a:p>
          <a:p>
            <a:pPr lvl="1"/>
            <a:r>
              <a:rPr lang="en-US" dirty="0"/>
              <a:t>Live example</a:t>
            </a:r>
          </a:p>
          <a:p>
            <a:pPr marL="457200" lvl="1" indent="0">
              <a:buFont typeface="Arial"/>
              <a:buNone/>
            </a:pPr>
            <a:endParaRPr lang="en-US" dirty="0"/>
          </a:p>
          <a:p>
            <a:pPr lvl="1"/>
            <a:endParaRPr lang="en-IN" dirty="0"/>
          </a:p>
        </p:txBody>
      </p:sp>
    </p:spTree>
    <p:extLst>
      <p:ext uri="{BB962C8B-B14F-4D97-AF65-F5344CB8AC3E}">
        <p14:creationId xmlns:p14="http://schemas.microsoft.com/office/powerpoint/2010/main" val="3321401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56E2-B1A6-C552-49E2-9F0FDE577557}"/>
              </a:ext>
            </a:extLst>
          </p:cNvPr>
          <p:cNvSpPr>
            <a:spLocks noGrp="1"/>
          </p:cNvSpPr>
          <p:nvPr>
            <p:ph type="title"/>
          </p:nvPr>
        </p:nvSpPr>
        <p:spPr/>
        <p:txBody>
          <a:bodyPr/>
          <a:lstStyle/>
          <a:p>
            <a:r>
              <a:rPr lang="en-US" dirty="0"/>
              <a:t>Operation on String / Methods of String</a:t>
            </a:r>
            <a:endParaRPr lang="en-IN" dirty="0"/>
          </a:p>
        </p:txBody>
      </p:sp>
      <p:sp>
        <p:nvSpPr>
          <p:cNvPr id="6" name="Content Placeholder 2">
            <a:extLst>
              <a:ext uri="{FF2B5EF4-FFF2-40B4-BE49-F238E27FC236}">
                <a16:creationId xmlns:a16="http://schemas.microsoft.com/office/drawing/2014/main" id="{98BBE4A7-150A-3930-470F-4274739C1D28}"/>
              </a:ext>
            </a:extLst>
          </p:cNvPr>
          <p:cNvSpPr>
            <a:spLocks noGrp="1"/>
          </p:cNvSpPr>
          <p:nvPr>
            <p:ph idx="1"/>
          </p:nvPr>
        </p:nvSpPr>
        <p:spPr>
          <a:xfrm>
            <a:off x="1295401" y="2556932"/>
            <a:ext cx="9601196" cy="1704349"/>
          </a:xfrm>
        </p:spPr>
        <p:txBody>
          <a:bodyPr>
            <a:normAutofit lnSpcReduction="10000"/>
          </a:bodyPr>
          <a:lstStyle/>
          <a:p>
            <a:r>
              <a:rPr lang="en-US" dirty="0" err="1">
                <a:latin typeface="Times New Roman" panose="02020603050405020304" pitchFamily="18" charset="0"/>
                <a:cs typeface="Times New Roman" panose="02020603050405020304" pitchFamily="18" charset="0"/>
              </a:rPr>
              <a:t>toUpperCase</a:t>
            </a:r>
            <a:r>
              <a:rPr lang="en-US" dirty="0">
                <a:latin typeface="Times New Roman" panose="02020603050405020304" pitchFamily="18" charset="0"/>
                <a:cs typeface="Times New Roman" panose="02020603050405020304" pitchFamily="18" charset="0"/>
              </a:rPr>
              <a:t>() :-</a:t>
            </a:r>
          </a:p>
          <a:p>
            <a:pPr lvl="1"/>
            <a:r>
              <a:rPr lang="en-US" b="0" i="0" dirty="0">
                <a:solidFill>
                  <a:srgbClr val="333333"/>
                </a:solidFill>
                <a:effectLst/>
                <a:latin typeface="Times New Roman" panose="02020603050405020304" pitchFamily="18" charset="0"/>
                <a:cs typeface="Times New Roman" panose="02020603050405020304" pitchFamily="18" charset="0"/>
              </a:rPr>
              <a:t>The </a:t>
            </a:r>
            <a:r>
              <a:rPr lang="en-US" i="0" dirty="0">
                <a:solidFill>
                  <a:srgbClr val="333333"/>
                </a:solidFill>
                <a:effectLst/>
                <a:latin typeface="Times New Roman" panose="02020603050405020304" pitchFamily="18" charset="0"/>
                <a:cs typeface="Times New Roman" panose="02020603050405020304" pitchFamily="18" charset="0"/>
              </a:rPr>
              <a:t>java string </a:t>
            </a:r>
            <a:r>
              <a:rPr lang="en-US" i="0" dirty="0" err="1">
                <a:solidFill>
                  <a:srgbClr val="333333"/>
                </a:solidFill>
                <a:effectLst/>
                <a:latin typeface="Times New Roman" panose="02020603050405020304" pitchFamily="18" charset="0"/>
                <a:cs typeface="Times New Roman" panose="02020603050405020304" pitchFamily="18" charset="0"/>
              </a:rPr>
              <a:t>toUpperCase</a:t>
            </a:r>
            <a:r>
              <a:rPr lang="en-US" i="0" dirty="0">
                <a:solidFill>
                  <a:srgbClr val="333333"/>
                </a:solidFill>
                <a:effectLst/>
                <a:latin typeface="Times New Roman" panose="02020603050405020304" pitchFamily="18" charset="0"/>
                <a:cs typeface="Times New Roman" panose="02020603050405020304" pitchFamily="18" charset="0"/>
              </a:rPr>
              <a:t>() </a:t>
            </a:r>
            <a:r>
              <a:rPr lang="en-US" b="0" i="0" dirty="0">
                <a:solidFill>
                  <a:srgbClr val="333333"/>
                </a:solidFill>
                <a:effectLst/>
                <a:latin typeface="Times New Roman" panose="02020603050405020304" pitchFamily="18" charset="0"/>
                <a:cs typeface="Times New Roman" panose="02020603050405020304" pitchFamily="18" charset="0"/>
              </a:rPr>
              <a:t>method returns the string in uppercase letter. In other words, it converts all characters of the string into upper case letter.</a:t>
            </a:r>
          </a:p>
          <a:p>
            <a:pPr lvl="1"/>
            <a:r>
              <a:rPr lang="en-US" dirty="0">
                <a:latin typeface="Times New Roman" panose="02020603050405020304" pitchFamily="18" charset="0"/>
                <a:cs typeface="Times New Roman" panose="02020603050405020304" pitchFamily="18" charset="0"/>
              </a:rPr>
              <a:t>Live example</a:t>
            </a:r>
          </a:p>
          <a:p>
            <a:pPr marL="457200" lvl="1" indent="0">
              <a:buNone/>
            </a:pPr>
            <a:endParaRPr lang="en-US" dirty="0"/>
          </a:p>
          <a:p>
            <a:pPr lvl="1"/>
            <a:endParaRPr lang="en-IN" dirty="0"/>
          </a:p>
        </p:txBody>
      </p:sp>
      <p:sp>
        <p:nvSpPr>
          <p:cNvPr id="7" name="Content Placeholder 2">
            <a:extLst>
              <a:ext uri="{FF2B5EF4-FFF2-40B4-BE49-F238E27FC236}">
                <a16:creationId xmlns:a16="http://schemas.microsoft.com/office/drawing/2014/main" id="{AD2EC6BA-AEE8-B353-1302-D37E9654FA8A}"/>
              </a:ext>
            </a:extLst>
          </p:cNvPr>
          <p:cNvSpPr txBox="1">
            <a:spLocks/>
          </p:cNvSpPr>
          <p:nvPr/>
        </p:nvSpPr>
        <p:spPr>
          <a:xfrm>
            <a:off x="1296881" y="4191908"/>
            <a:ext cx="9601196" cy="1704349"/>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err="1">
                <a:latin typeface="Times New Roman" panose="02020603050405020304" pitchFamily="18" charset="0"/>
                <a:cs typeface="Times New Roman" panose="02020603050405020304" pitchFamily="18" charset="0"/>
              </a:rPr>
              <a:t>toLowerCase</a:t>
            </a:r>
            <a:r>
              <a:rPr lang="en-US" dirty="0">
                <a:latin typeface="Times New Roman" panose="02020603050405020304" pitchFamily="18" charset="0"/>
                <a:cs typeface="Times New Roman" panose="02020603050405020304" pitchFamily="18" charset="0"/>
              </a:rPr>
              <a:t>() :-</a:t>
            </a:r>
          </a:p>
          <a:p>
            <a:pPr algn="just"/>
            <a:r>
              <a:rPr lang="en-US" b="0" i="0" dirty="0">
                <a:solidFill>
                  <a:srgbClr val="333333"/>
                </a:solidFill>
                <a:effectLst/>
                <a:latin typeface="Times New Roman" panose="02020603050405020304" pitchFamily="18" charset="0"/>
                <a:cs typeface="Times New Roman" panose="02020603050405020304" pitchFamily="18" charset="0"/>
              </a:rPr>
              <a:t>The </a:t>
            </a:r>
            <a:r>
              <a:rPr lang="en-US" b="1" i="0" dirty="0">
                <a:solidFill>
                  <a:srgbClr val="333333"/>
                </a:solidFill>
                <a:effectLst/>
                <a:latin typeface="Times New Roman" panose="02020603050405020304" pitchFamily="18" charset="0"/>
                <a:cs typeface="Times New Roman" panose="02020603050405020304" pitchFamily="18" charset="0"/>
              </a:rPr>
              <a:t>java string </a:t>
            </a:r>
            <a:r>
              <a:rPr lang="en-US" b="1" i="0" dirty="0" err="1">
                <a:solidFill>
                  <a:srgbClr val="333333"/>
                </a:solidFill>
                <a:effectLst/>
                <a:latin typeface="Times New Roman" panose="02020603050405020304" pitchFamily="18" charset="0"/>
                <a:cs typeface="Times New Roman" panose="02020603050405020304" pitchFamily="18" charset="0"/>
              </a:rPr>
              <a:t>toLowerCase</a:t>
            </a:r>
            <a:r>
              <a:rPr lang="en-US" b="1" i="0" dirty="0">
                <a:solidFill>
                  <a:srgbClr val="333333"/>
                </a:solidFill>
                <a:effectLst/>
                <a:latin typeface="Times New Roman" panose="02020603050405020304" pitchFamily="18" charset="0"/>
                <a:cs typeface="Times New Roman" panose="02020603050405020304" pitchFamily="18" charset="0"/>
              </a:rPr>
              <a:t>()</a:t>
            </a:r>
            <a:r>
              <a:rPr lang="en-US" b="0" i="0" dirty="0">
                <a:solidFill>
                  <a:srgbClr val="333333"/>
                </a:solidFill>
                <a:effectLst/>
                <a:latin typeface="Times New Roman" panose="02020603050405020304" pitchFamily="18" charset="0"/>
                <a:cs typeface="Times New Roman" panose="02020603050405020304" pitchFamily="18" charset="0"/>
              </a:rPr>
              <a:t> method returns the string in lowercase letter. In other words, it converts all characters of the string into lower case letter.</a:t>
            </a:r>
          </a:p>
          <a:p>
            <a:r>
              <a:rPr lang="en-US" dirty="0">
                <a:latin typeface="Times New Roman" panose="02020603050405020304" pitchFamily="18" charset="0"/>
                <a:cs typeface="Times New Roman" panose="02020603050405020304" pitchFamily="18" charset="0"/>
              </a:rPr>
              <a:t>Live example</a:t>
            </a:r>
          </a:p>
          <a:p>
            <a:pPr marL="457200" lvl="1" indent="0">
              <a:buFont typeface="Arial"/>
              <a:buNone/>
            </a:pPr>
            <a:endParaRPr lang="en-US" dirty="0"/>
          </a:p>
          <a:p>
            <a:pPr lvl="1"/>
            <a:endParaRPr lang="en-IN" dirty="0"/>
          </a:p>
        </p:txBody>
      </p:sp>
    </p:spTree>
    <p:extLst>
      <p:ext uri="{BB962C8B-B14F-4D97-AF65-F5344CB8AC3E}">
        <p14:creationId xmlns:p14="http://schemas.microsoft.com/office/powerpoint/2010/main" val="56781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44AD-90E5-49E4-9A8C-0FB0E2C03E59}"/>
              </a:ext>
            </a:extLst>
          </p:cNvPr>
          <p:cNvSpPr>
            <a:spLocks noGrp="1"/>
          </p:cNvSpPr>
          <p:nvPr>
            <p:ph type="title"/>
          </p:nvPr>
        </p:nvSpPr>
        <p:spPr/>
        <p:txBody>
          <a:bodyPr/>
          <a:lstStyle/>
          <a:p>
            <a:r>
              <a:rPr lang="en-US" dirty="0"/>
              <a:t>Operation on String / Methods of String</a:t>
            </a:r>
            <a:endParaRPr lang="en-IN" dirty="0"/>
          </a:p>
        </p:txBody>
      </p:sp>
      <p:sp>
        <p:nvSpPr>
          <p:cNvPr id="4" name="Content Placeholder 2">
            <a:extLst>
              <a:ext uri="{FF2B5EF4-FFF2-40B4-BE49-F238E27FC236}">
                <a16:creationId xmlns:a16="http://schemas.microsoft.com/office/drawing/2014/main" id="{638D6EC5-6980-DB6D-5852-98AB066F7BFB}"/>
              </a:ext>
            </a:extLst>
          </p:cNvPr>
          <p:cNvSpPr>
            <a:spLocks noGrp="1"/>
          </p:cNvSpPr>
          <p:nvPr>
            <p:ph idx="1"/>
          </p:nvPr>
        </p:nvSpPr>
        <p:spPr>
          <a:xfrm>
            <a:off x="1295401" y="2556932"/>
            <a:ext cx="9601196" cy="1704349"/>
          </a:xfrm>
        </p:spPr>
        <p:txBody>
          <a:bodyPr>
            <a:normAutofit lnSpcReduction="10000"/>
          </a:bodyPr>
          <a:lstStyle/>
          <a:p>
            <a:r>
              <a:rPr lang="en-US" dirty="0" err="1">
                <a:latin typeface="Times New Roman" panose="02020603050405020304" pitchFamily="18" charset="0"/>
                <a:cs typeface="Times New Roman" panose="02020603050405020304" pitchFamily="18" charset="0"/>
              </a:rPr>
              <a:t>concat</a:t>
            </a:r>
            <a:r>
              <a:rPr lang="en-US" dirty="0">
                <a:latin typeface="Times New Roman" panose="02020603050405020304" pitchFamily="18" charset="0"/>
                <a:cs typeface="Times New Roman" panose="02020603050405020304" pitchFamily="18" charset="0"/>
              </a:rPr>
              <a:t>() :-</a:t>
            </a:r>
          </a:p>
          <a:p>
            <a:pPr lvl="1"/>
            <a:r>
              <a:rPr lang="en-US" i="0" dirty="0">
                <a:solidFill>
                  <a:srgbClr val="333333"/>
                </a:solidFill>
                <a:effectLst/>
                <a:latin typeface="Times New Roman" panose="02020603050405020304" pitchFamily="18" charset="0"/>
                <a:cs typeface="Times New Roman" panose="02020603050405020304" pitchFamily="18" charset="0"/>
              </a:rPr>
              <a:t>The Java String class </a:t>
            </a:r>
            <a:r>
              <a:rPr lang="en-US" i="0" dirty="0" err="1">
                <a:solidFill>
                  <a:srgbClr val="333333"/>
                </a:solidFill>
                <a:effectLst/>
                <a:latin typeface="Times New Roman" panose="02020603050405020304" pitchFamily="18" charset="0"/>
                <a:cs typeface="Times New Roman" panose="02020603050405020304" pitchFamily="18" charset="0"/>
              </a:rPr>
              <a:t>concat</a:t>
            </a:r>
            <a:r>
              <a:rPr lang="en-US" i="0" dirty="0">
                <a:solidFill>
                  <a:srgbClr val="333333"/>
                </a:solidFill>
                <a:effectLst/>
                <a:latin typeface="Times New Roman" panose="02020603050405020304" pitchFamily="18" charset="0"/>
                <a:cs typeface="Times New Roman" panose="02020603050405020304" pitchFamily="18" charset="0"/>
              </a:rPr>
              <a:t>() method </a:t>
            </a:r>
            <a:r>
              <a:rPr lang="en-US" i="1" dirty="0">
                <a:solidFill>
                  <a:srgbClr val="333333"/>
                </a:solidFill>
                <a:effectLst/>
                <a:latin typeface="Times New Roman" panose="02020603050405020304" pitchFamily="18" charset="0"/>
                <a:cs typeface="Times New Roman" panose="02020603050405020304" pitchFamily="18" charset="0"/>
              </a:rPr>
              <a:t>combines specified string at the end of this string</a:t>
            </a:r>
            <a:r>
              <a:rPr lang="en-US" i="0" dirty="0">
                <a:solidFill>
                  <a:srgbClr val="333333"/>
                </a:solidFill>
                <a:effectLst/>
                <a:latin typeface="Times New Roman" panose="02020603050405020304" pitchFamily="18" charset="0"/>
                <a:cs typeface="Times New Roman" panose="02020603050405020304" pitchFamily="18" charset="0"/>
              </a:rPr>
              <a:t>. It returns a combined string. It is like appending another string.</a:t>
            </a:r>
          </a:p>
          <a:p>
            <a:pPr lvl="1"/>
            <a:r>
              <a:rPr lang="en-US" dirty="0">
                <a:latin typeface="Times New Roman" panose="02020603050405020304" pitchFamily="18" charset="0"/>
                <a:cs typeface="Times New Roman" panose="02020603050405020304" pitchFamily="18" charset="0"/>
              </a:rPr>
              <a:t>Live example</a:t>
            </a:r>
          </a:p>
          <a:p>
            <a:pPr marL="457200" lvl="1" indent="0">
              <a:buNone/>
            </a:pPr>
            <a:endParaRPr lang="en-US" dirty="0"/>
          </a:p>
          <a:p>
            <a:pPr lvl="1"/>
            <a:endParaRPr lang="en-IN" dirty="0"/>
          </a:p>
        </p:txBody>
      </p:sp>
    </p:spTree>
    <p:extLst>
      <p:ext uri="{BB962C8B-B14F-4D97-AF65-F5344CB8AC3E}">
        <p14:creationId xmlns:p14="http://schemas.microsoft.com/office/powerpoint/2010/main" val="2026879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C6A6-6D3C-27F5-54CF-B437F31078EE}"/>
              </a:ext>
            </a:extLst>
          </p:cNvPr>
          <p:cNvSpPr>
            <a:spLocks noGrp="1"/>
          </p:cNvSpPr>
          <p:nvPr>
            <p:ph type="title"/>
          </p:nvPr>
        </p:nvSpPr>
        <p:spPr/>
        <p:txBody>
          <a:bodyPr/>
          <a:lstStyle/>
          <a:p>
            <a:r>
              <a:rPr lang="en-US" dirty="0"/>
              <a:t>Operation on String / Methods of String</a:t>
            </a:r>
            <a:endParaRPr lang="en-IN" dirty="0"/>
          </a:p>
        </p:txBody>
      </p:sp>
      <p:sp>
        <p:nvSpPr>
          <p:cNvPr id="4" name="Content Placeholder 2">
            <a:extLst>
              <a:ext uri="{FF2B5EF4-FFF2-40B4-BE49-F238E27FC236}">
                <a16:creationId xmlns:a16="http://schemas.microsoft.com/office/drawing/2014/main" id="{E28F456B-31FE-A158-811B-8860E068EADA}"/>
              </a:ext>
            </a:extLst>
          </p:cNvPr>
          <p:cNvSpPr>
            <a:spLocks noGrp="1"/>
          </p:cNvSpPr>
          <p:nvPr>
            <p:ph idx="1"/>
          </p:nvPr>
        </p:nvSpPr>
        <p:spPr>
          <a:xfrm>
            <a:off x="1295401" y="2556932"/>
            <a:ext cx="9601196" cy="1704349"/>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equals() :-</a:t>
            </a:r>
          </a:p>
          <a:p>
            <a:pPr lvl="1"/>
            <a:r>
              <a:rPr lang="en-US" b="0" i="0" dirty="0">
                <a:solidFill>
                  <a:srgbClr val="333333"/>
                </a:solidFill>
                <a:effectLst/>
                <a:latin typeface="Times New Roman" panose="02020603050405020304" pitchFamily="18" charset="0"/>
                <a:cs typeface="Times New Roman" panose="02020603050405020304" pitchFamily="18" charset="0"/>
              </a:rPr>
              <a:t>The </a:t>
            </a:r>
            <a:r>
              <a:rPr lang="en-US" b="1" i="0" dirty="0">
                <a:solidFill>
                  <a:srgbClr val="333333"/>
                </a:solidFill>
                <a:effectLst/>
                <a:latin typeface="Times New Roman" panose="02020603050405020304" pitchFamily="18" charset="0"/>
                <a:cs typeface="Times New Roman" panose="02020603050405020304" pitchFamily="18" charset="0"/>
              </a:rPr>
              <a:t>Java String class equals()</a:t>
            </a:r>
            <a:r>
              <a:rPr lang="en-US" b="0" i="0" dirty="0">
                <a:solidFill>
                  <a:srgbClr val="333333"/>
                </a:solidFill>
                <a:effectLst/>
                <a:latin typeface="Times New Roman" panose="02020603050405020304" pitchFamily="18" charset="0"/>
                <a:cs typeface="Times New Roman" panose="02020603050405020304" pitchFamily="18" charset="0"/>
              </a:rPr>
              <a:t> method compares the two given strings based on the content of the string. If any character is not matched, it returns false. If all characters are matched, it returns true.</a:t>
            </a:r>
          </a:p>
          <a:p>
            <a:pPr lvl="1"/>
            <a:r>
              <a:rPr lang="en-US" dirty="0">
                <a:latin typeface="Times New Roman" panose="02020603050405020304" pitchFamily="18" charset="0"/>
                <a:cs typeface="Times New Roman" panose="02020603050405020304" pitchFamily="18" charset="0"/>
              </a:rPr>
              <a:t>Live example</a:t>
            </a:r>
          </a:p>
          <a:p>
            <a:pPr marL="457200" lvl="1" indent="0">
              <a:buNone/>
            </a:pPr>
            <a:endParaRPr lang="en-US" dirty="0">
              <a:latin typeface="Times New Roman" panose="02020603050405020304" pitchFamily="18" charset="0"/>
              <a:cs typeface="Times New Roman" panose="02020603050405020304" pitchFamily="18" charset="0"/>
            </a:endParaRPr>
          </a:p>
          <a:p>
            <a:pPr lvl="1"/>
            <a:endParaRPr lang="en-IN"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36429EA9-3EDC-1DFB-F859-EDF9BA740C0D}"/>
              </a:ext>
            </a:extLst>
          </p:cNvPr>
          <p:cNvSpPr txBox="1">
            <a:spLocks/>
          </p:cNvSpPr>
          <p:nvPr/>
        </p:nvSpPr>
        <p:spPr>
          <a:xfrm>
            <a:off x="1296881" y="4191908"/>
            <a:ext cx="9601196" cy="1704349"/>
          </a:xfrm>
          <a:prstGeom prst="rect">
            <a:avLst/>
          </a:prstGeom>
        </p:spPr>
        <p:txBody>
          <a:bodyPr vert="horz" lIns="91440" tIns="45720" rIns="91440" bIns="45720" rtlCol="0" anchor="t">
            <a:normAutofit fontScale="925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IN" b="0" i="0" dirty="0" err="1">
                <a:solidFill>
                  <a:schemeClr val="tx1"/>
                </a:solidFill>
                <a:effectLst/>
                <a:latin typeface="Times New Roman" panose="02020603050405020304" pitchFamily="18" charset="0"/>
                <a:cs typeface="Times New Roman" panose="02020603050405020304" pitchFamily="18" charset="0"/>
              </a:rPr>
              <a:t>equalsIgnoreCase</a:t>
            </a:r>
            <a:r>
              <a:rPr lang="en-IN" b="0" i="0" dirty="0">
                <a:solidFill>
                  <a:schemeClr val="tx1"/>
                </a:solidFill>
                <a:effectLst/>
                <a:latin typeface="Times New Roman" panose="02020603050405020304" pitchFamily="18" charset="0"/>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a:t>
            </a:r>
          </a:p>
          <a:p>
            <a:pPr lvl="1" algn="just"/>
            <a:r>
              <a:rPr lang="en-US" b="0" i="0" dirty="0">
                <a:solidFill>
                  <a:srgbClr val="333333"/>
                </a:solidFill>
                <a:effectLst/>
                <a:latin typeface="Times New Roman" panose="02020603050405020304" pitchFamily="18" charset="0"/>
                <a:cs typeface="Times New Roman" panose="02020603050405020304" pitchFamily="18" charset="0"/>
              </a:rPr>
              <a:t>The Java </a:t>
            </a:r>
            <a:r>
              <a:rPr lang="en-US" b="1" i="0" dirty="0">
                <a:solidFill>
                  <a:srgbClr val="333333"/>
                </a:solidFill>
                <a:effectLst/>
                <a:latin typeface="Times New Roman" panose="02020603050405020304" pitchFamily="18" charset="0"/>
                <a:cs typeface="Times New Roman" panose="02020603050405020304" pitchFamily="18" charset="0"/>
              </a:rPr>
              <a:t>String class</a:t>
            </a:r>
            <a:r>
              <a:rPr lang="en-US" b="0" i="0" dirty="0">
                <a:solidFill>
                  <a:srgbClr val="333333"/>
                </a:solidFill>
                <a:effectLst/>
                <a:latin typeface="Times New Roman" panose="02020603050405020304" pitchFamily="18" charset="0"/>
                <a:cs typeface="Times New Roman" panose="02020603050405020304" pitchFamily="18" charset="0"/>
              </a:rPr>
              <a:t> </a:t>
            </a:r>
            <a:r>
              <a:rPr lang="en-US" b="1" i="0" dirty="0" err="1">
                <a:solidFill>
                  <a:srgbClr val="333333"/>
                </a:solidFill>
                <a:effectLst/>
                <a:latin typeface="Times New Roman" panose="02020603050405020304" pitchFamily="18" charset="0"/>
                <a:cs typeface="Times New Roman" panose="02020603050405020304" pitchFamily="18" charset="0"/>
              </a:rPr>
              <a:t>equalsIgnoreCase</a:t>
            </a:r>
            <a:r>
              <a:rPr lang="en-US" b="1" i="0" dirty="0">
                <a:solidFill>
                  <a:srgbClr val="333333"/>
                </a:solidFill>
                <a:effectLst/>
                <a:latin typeface="Times New Roman" panose="02020603050405020304" pitchFamily="18" charset="0"/>
                <a:cs typeface="Times New Roman" panose="02020603050405020304" pitchFamily="18" charset="0"/>
              </a:rPr>
              <a:t>()</a:t>
            </a:r>
            <a:r>
              <a:rPr lang="en-US" b="0" i="0" dirty="0">
                <a:solidFill>
                  <a:srgbClr val="333333"/>
                </a:solidFill>
                <a:effectLst/>
                <a:latin typeface="Times New Roman" panose="02020603050405020304" pitchFamily="18" charset="0"/>
                <a:cs typeface="Times New Roman" panose="02020603050405020304" pitchFamily="18" charset="0"/>
              </a:rPr>
              <a:t> method compares the two given strings on the basis of the content of the string irrespective of the case (lower and upper) of the string.</a:t>
            </a:r>
          </a:p>
          <a:p>
            <a:pPr lvl="1" algn="just"/>
            <a:r>
              <a:rPr lang="en-US" dirty="0">
                <a:latin typeface="Times New Roman" panose="02020603050405020304" pitchFamily="18" charset="0"/>
                <a:cs typeface="Times New Roman" panose="02020603050405020304" pitchFamily="18" charset="0"/>
              </a:rPr>
              <a:t>Live example</a:t>
            </a:r>
          </a:p>
          <a:p>
            <a:pPr marL="457200" lvl="1" indent="0">
              <a:buFont typeface="Arial"/>
              <a:buNone/>
            </a:pPr>
            <a:endParaRPr lang="en-US" dirty="0">
              <a:latin typeface="Times New Roman" panose="02020603050405020304" pitchFamily="18" charset="0"/>
              <a:cs typeface="Times New Roman" panose="02020603050405020304" pitchFamily="18" charset="0"/>
            </a:endParaRPr>
          </a:p>
          <a:p>
            <a:pPr lvl="1"/>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8993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5B17C-B847-4A80-37C3-5A3353967652}"/>
              </a:ext>
            </a:extLst>
          </p:cNvPr>
          <p:cNvSpPr>
            <a:spLocks noGrp="1"/>
          </p:cNvSpPr>
          <p:nvPr>
            <p:ph type="title"/>
          </p:nvPr>
        </p:nvSpPr>
        <p:spPr/>
        <p:txBody>
          <a:bodyPr/>
          <a:lstStyle/>
          <a:p>
            <a:r>
              <a:rPr lang="en-US" dirty="0"/>
              <a:t>Operation on String / Methods of String</a:t>
            </a:r>
            <a:endParaRPr lang="en-IN" dirty="0"/>
          </a:p>
        </p:txBody>
      </p:sp>
      <p:sp>
        <p:nvSpPr>
          <p:cNvPr id="6" name="Content Placeholder 2">
            <a:extLst>
              <a:ext uri="{FF2B5EF4-FFF2-40B4-BE49-F238E27FC236}">
                <a16:creationId xmlns:a16="http://schemas.microsoft.com/office/drawing/2014/main" id="{B6CA4250-E35F-AC11-4D43-B91992FD7073}"/>
              </a:ext>
            </a:extLst>
          </p:cNvPr>
          <p:cNvSpPr>
            <a:spLocks noGrp="1"/>
          </p:cNvSpPr>
          <p:nvPr>
            <p:ph idx="1"/>
          </p:nvPr>
        </p:nvSpPr>
        <p:spPr>
          <a:xfrm>
            <a:off x="1295401" y="2556932"/>
            <a:ext cx="9601196" cy="1704349"/>
          </a:xfrm>
        </p:spPr>
        <p:txBody>
          <a:bodyPr>
            <a:normAutofit lnSpcReduction="10000"/>
          </a:bodyPr>
          <a:lstStyle/>
          <a:p>
            <a:r>
              <a:rPr lang="en-US" dirty="0" err="1">
                <a:latin typeface="Times New Roman" panose="02020603050405020304" pitchFamily="18" charset="0"/>
                <a:cs typeface="Times New Roman" panose="02020603050405020304" pitchFamily="18" charset="0"/>
              </a:rPr>
              <a:t>compareTo</a:t>
            </a:r>
            <a:r>
              <a:rPr lang="en-US" dirty="0">
                <a:latin typeface="Times New Roman" panose="02020603050405020304" pitchFamily="18" charset="0"/>
                <a:cs typeface="Times New Roman" panose="02020603050405020304" pitchFamily="18" charset="0"/>
              </a:rPr>
              <a:t>() :-</a:t>
            </a:r>
          </a:p>
          <a:p>
            <a:pPr lvl="1"/>
            <a:r>
              <a:rPr lang="en-US" b="0" i="0" dirty="0">
                <a:solidFill>
                  <a:srgbClr val="333333"/>
                </a:solidFill>
                <a:effectLst/>
                <a:latin typeface="Times New Roman" panose="02020603050405020304" pitchFamily="18" charset="0"/>
                <a:cs typeface="Times New Roman" panose="02020603050405020304" pitchFamily="18" charset="0"/>
              </a:rPr>
              <a:t>This method is used to compare two </a:t>
            </a:r>
            <a:r>
              <a:rPr lang="en-US" dirty="0">
                <a:solidFill>
                  <a:srgbClr val="333333"/>
                </a:solidFill>
                <a:latin typeface="Times New Roman" panose="02020603050405020304" pitchFamily="18" charset="0"/>
                <a:cs typeface="Times New Roman" panose="02020603050405020304" pitchFamily="18" charset="0"/>
              </a:rPr>
              <a:t>strings by taking </a:t>
            </a:r>
            <a:r>
              <a:rPr lang="en-US" dirty="0" err="1">
                <a:solidFill>
                  <a:srgbClr val="333333"/>
                </a:solidFill>
                <a:latin typeface="Times New Roman" panose="02020603050405020304" pitchFamily="18" charset="0"/>
                <a:cs typeface="Times New Roman" panose="02020603050405020304" pitchFamily="18" charset="0"/>
              </a:rPr>
              <a:t>unicodes</a:t>
            </a:r>
            <a:r>
              <a:rPr lang="en-US" dirty="0">
                <a:solidFill>
                  <a:srgbClr val="333333"/>
                </a:solidFill>
                <a:latin typeface="Times New Roman" panose="02020603050405020304" pitchFamily="18" charset="0"/>
                <a:cs typeface="Times New Roman" panose="02020603050405020304" pitchFamily="18" charset="0"/>
              </a:rPr>
              <a:t> values, it returns 0, if the string are same otherwise return positive and negative integer values.</a:t>
            </a:r>
            <a:endParaRPr lang="en-US" b="0" i="0" dirty="0">
              <a:solidFill>
                <a:srgbClr val="333333"/>
              </a:solidFill>
              <a:effectLst/>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Live example</a:t>
            </a:r>
          </a:p>
          <a:p>
            <a:pPr marL="457200" lvl="1" indent="0">
              <a:buNone/>
            </a:pPr>
            <a:endParaRPr lang="en-US" dirty="0"/>
          </a:p>
          <a:p>
            <a:pPr lvl="1"/>
            <a:endParaRPr lang="en-IN" dirty="0"/>
          </a:p>
        </p:txBody>
      </p:sp>
      <p:sp>
        <p:nvSpPr>
          <p:cNvPr id="7" name="Content Placeholder 2">
            <a:extLst>
              <a:ext uri="{FF2B5EF4-FFF2-40B4-BE49-F238E27FC236}">
                <a16:creationId xmlns:a16="http://schemas.microsoft.com/office/drawing/2014/main" id="{500D1107-EB0C-19B1-87A6-5C94031F8402}"/>
              </a:ext>
            </a:extLst>
          </p:cNvPr>
          <p:cNvSpPr txBox="1">
            <a:spLocks/>
          </p:cNvSpPr>
          <p:nvPr/>
        </p:nvSpPr>
        <p:spPr>
          <a:xfrm>
            <a:off x="1296881" y="4191908"/>
            <a:ext cx="9601196" cy="17043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err="1">
                <a:latin typeface="Times New Roman" panose="02020603050405020304" pitchFamily="18" charset="0"/>
                <a:cs typeface="Times New Roman" panose="02020603050405020304" pitchFamily="18" charset="0"/>
              </a:rPr>
              <a:t>compareToIgnoreCase</a:t>
            </a:r>
            <a:r>
              <a:rPr lang="en-US" dirty="0">
                <a:latin typeface="Times New Roman" panose="02020603050405020304" pitchFamily="18" charset="0"/>
                <a:cs typeface="Times New Roman" panose="02020603050405020304" pitchFamily="18" charset="0"/>
              </a:rPr>
              <a:t>() :-</a:t>
            </a:r>
          </a:p>
          <a:p>
            <a:pPr algn="just"/>
            <a:r>
              <a:rPr lang="en-US" b="0" i="0" dirty="0">
                <a:solidFill>
                  <a:srgbClr val="333333"/>
                </a:solidFill>
                <a:effectLst/>
                <a:latin typeface="Times New Roman" panose="02020603050405020304" pitchFamily="18" charset="0"/>
                <a:cs typeface="Times New Roman" panose="02020603050405020304" pitchFamily="18" charset="0"/>
              </a:rPr>
              <a:t>Similar to </a:t>
            </a:r>
            <a:r>
              <a:rPr lang="en-US" b="0" i="0" dirty="0" err="1">
                <a:solidFill>
                  <a:srgbClr val="333333"/>
                </a:solidFill>
                <a:effectLst/>
                <a:latin typeface="Times New Roman" panose="02020603050405020304" pitchFamily="18" charset="0"/>
                <a:cs typeface="Times New Roman" panose="02020603050405020304" pitchFamily="18" charset="0"/>
              </a:rPr>
              <a:t>compareTo</a:t>
            </a:r>
            <a:r>
              <a:rPr lang="en-US" b="0" i="0" dirty="0">
                <a:solidFill>
                  <a:srgbClr val="333333"/>
                </a:solidFill>
                <a:effectLst/>
                <a:latin typeface="Times New Roman" panose="02020603050405020304" pitchFamily="18" charset="0"/>
                <a:cs typeface="Times New Roman" panose="02020603050405020304" pitchFamily="18" charset="0"/>
              </a:rPr>
              <a:t>() method and also allows both case</a:t>
            </a:r>
          </a:p>
          <a:p>
            <a:r>
              <a:rPr lang="en-US" dirty="0">
                <a:latin typeface="Times New Roman" panose="02020603050405020304" pitchFamily="18" charset="0"/>
                <a:cs typeface="Times New Roman" panose="02020603050405020304" pitchFamily="18" charset="0"/>
              </a:rPr>
              <a:t>Live example</a:t>
            </a:r>
          </a:p>
          <a:p>
            <a:pPr marL="457200" lvl="1" indent="0">
              <a:buFont typeface="Arial"/>
              <a:buNone/>
            </a:pPr>
            <a:endParaRPr lang="en-US" dirty="0"/>
          </a:p>
          <a:p>
            <a:pPr lvl="1"/>
            <a:endParaRPr lang="en-IN" dirty="0"/>
          </a:p>
        </p:txBody>
      </p:sp>
    </p:spTree>
    <p:extLst>
      <p:ext uri="{BB962C8B-B14F-4D97-AF65-F5344CB8AC3E}">
        <p14:creationId xmlns:p14="http://schemas.microsoft.com/office/powerpoint/2010/main" val="3240378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4F181-03BA-B34F-54CC-CBD2B757AAF5}"/>
              </a:ext>
            </a:extLst>
          </p:cNvPr>
          <p:cNvSpPr>
            <a:spLocks noGrp="1"/>
          </p:cNvSpPr>
          <p:nvPr>
            <p:ph type="title"/>
          </p:nvPr>
        </p:nvSpPr>
        <p:spPr/>
        <p:txBody>
          <a:bodyPr/>
          <a:lstStyle/>
          <a:p>
            <a:r>
              <a:rPr lang="en-US" dirty="0"/>
              <a:t>Operation on String / Methods of String</a:t>
            </a:r>
            <a:endParaRPr lang="en-IN" dirty="0"/>
          </a:p>
        </p:txBody>
      </p:sp>
      <p:sp>
        <p:nvSpPr>
          <p:cNvPr id="3" name="Content Placeholder 2">
            <a:extLst>
              <a:ext uri="{FF2B5EF4-FFF2-40B4-BE49-F238E27FC236}">
                <a16:creationId xmlns:a16="http://schemas.microsoft.com/office/drawing/2014/main" id="{7D6C9B01-0520-A050-AD5B-9DF620095EA9}"/>
              </a:ext>
            </a:extLst>
          </p:cNvPr>
          <p:cNvSpPr>
            <a:spLocks noGrp="1"/>
          </p:cNvSpPr>
          <p:nvPr>
            <p:ph idx="1"/>
          </p:nvPr>
        </p:nvSpPr>
        <p:spPr/>
        <p:txBody>
          <a:bodyPr/>
          <a:lstStyle/>
          <a:p>
            <a:r>
              <a:rPr lang="en-US" dirty="0" err="1"/>
              <a:t>startsWith</a:t>
            </a:r>
            <a:r>
              <a:rPr lang="en-US" dirty="0"/>
              <a:t>()</a:t>
            </a:r>
          </a:p>
          <a:p>
            <a:r>
              <a:rPr lang="en-US" dirty="0" err="1"/>
              <a:t>endsWith</a:t>
            </a:r>
            <a:r>
              <a:rPr lang="en-US" dirty="0"/>
              <a:t>()</a:t>
            </a:r>
          </a:p>
          <a:p>
            <a:r>
              <a:rPr lang="en-US" dirty="0"/>
              <a:t>trim()</a:t>
            </a:r>
          </a:p>
          <a:p>
            <a:r>
              <a:rPr lang="en-US" dirty="0"/>
              <a:t>replace()</a:t>
            </a:r>
          </a:p>
          <a:p>
            <a:r>
              <a:rPr lang="en-US" dirty="0"/>
              <a:t>substring()</a:t>
            </a:r>
          </a:p>
          <a:p>
            <a:pPr lvl="1"/>
            <a:r>
              <a:rPr lang="en-US" b="0" i="0" dirty="0">
                <a:solidFill>
                  <a:srgbClr val="333333"/>
                </a:solidFill>
                <a:effectLst/>
                <a:latin typeface="inter-regular"/>
              </a:rPr>
              <a:t>The </a:t>
            </a:r>
            <a:r>
              <a:rPr lang="en-US" b="1" i="0" dirty="0">
                <a:solidFill>
                  <a:srgbClr val="333333"/>
                </a:solidFill>
                <a:effectLst/>
                <a:latin typeface="inter-bold"/>
              </a:rPr>
              <a:t>Java String class substring()</a:t>
            </a:r>
            <a:r>
              <a:rPr lang="en-US" b="0" i="0" dirty="0">
                <a:solidFill>
                  <a:srgbClr val="333333"/>
                </a:solidFill>
                <a:effectLst/>
                <a:latin typeface="inter-regular"/>
              </a:rPr>
              <a:t> method returns a part of the string.</a:t>
            </a:r>
            <a:endParaRPr lang="en-US" dirty="0">
              <a:solidFill>
                <a:srgbClr val="333333"/>
              </a:solidFill>
              <a:latin typeface="inter-regular"/>
            </a:endParaRPr>
          </a:p>
        </p:txBody>
      </p:sp>
    </p:spTree>
    <p:extLst>
      <p:ext uri="{BB962C8B-B14F-4D97-AF65-F5344CB8AC3E}">
        <p14:creationId xmlns:p14="http://schemas.microsoft.com/office/powerpoint/2010/main" val="4059700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630C-6C36-98C0-1C5B-F00D350C5B35}"/>
              </a:ext>
            </a:extLst>
          </p:cNvPr>
          <p:cNvSpPr>
            <a:spLocks noGrp="1"/>
          </p:cNvSpPr>
          <p:nvPr>
            <p:ph type="title"/>
          </p:nvPr>
        </p:nvSpPr>
        <p:spPr/>
        <p:txBody>
          <a:bodyPr/>
          <a:lstStyle/>
          <a:p>
            <a:r>
              <a:rPr lang="en-US" dirty="0"/>
              <a:t>String Buffer Class</a:t>
            </a:r>
            <a:endParaRPr lang="en-IN" dirty="0"/>
          </a:p>
        </p:txBody>
      </p:sp>
      <p:sp>
        <p:nvSpPr>
          <p:cNvPr id="3" name="Content Placeholder 2">
            <a:extLst>
              <a:ext uri="{FF2B5EF4-FFF2-40B4-BE49-F238E27FC236}">
                <a16:creationId xmlns:a16="http://schemas.microsoft.com/office/drawing/2014/main" id="{1A3A804E-CE6F-6299-1095-A49771A8F1A0}"/>
              </a:ext>
            </a:extLst>
          </p:cNvPr>
          <p:cNvSpPr>
            <a:spLocks noGrp="1"/>
          </p:cNvSpPr>
          <p:nvPr>
            <p:ph idx="1"/>
          </p:nvPr>
        </p:nvSpPr>
        <p:spPr/>
        <p:txBody>
          <a:bodyPr/>
          <a:lstStyle/>
          <a:p>
            <a:r>
              <a:rPr lang="en-US" dirty="0"/>
              <a:t>String Buffer Class object is mutable that means when we create an object of </a:t>
            </a:r>
            <a:r>
              <a:rPr lang="en-US" dirty="0" err="1"/>
              <a:t>Stringbuffer</a:t>
            </a:r>
            <a:r>
              <a:rPr lang="en-US" dirty="0"/>
              <a:t> class it can be changed.</a:t>
            </a:r>
          </a:p>
          <a:p>
            <a:r>
              <a:rPr lang="en-US" dirty="0"/>
              <a:t>It is a predefined class in </a:t>
            </a:r>
            <a:r>
              <a:rPr lang="en-US" dirty="0" err="1"/>
              <a:t>java.lang</a:t>
            </a:r>
            <a:r>
              <a:rPr lang="en-US" dirty="0"/>
              <a:t> package can be used to handle the string, whose object is that means content can be modify.</a:t>
            </a:r>
          </a:p>
          <a:p>
            <a:r>
              <a:rPr lang="en-US" dirty="0"/>
              <a:t>Live Example</a:t>
            </a:r>
            <a:endParaRPr lang="en-IN" dirty="0"/>
          </a:p>
        </p:txBody>
      </p:sp>
    </p:spTree>
    <p:extLst>
      <p:ext uri="{BB962C8B-B14F-4D97-AF65-F5344CB8AC3E}">
        <p14:creationId xmlns:p14="http://schemas.microsoft.com/office/powerpoint/2010/main" val="25481444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C5FC-CCF4-624C-70FE-37836FFDBE64}"/>
              </a:ext>
            </a:extLst>
          </p:cNvPr>
          <p:cNvSpPr>
            <a:spLocks noGrp="1"/>
          </p:cNvSpPr>
          <p:nvPr>
            <p:ph type="title"/>
          </p:nvPr>
        </p:nvSpPr>
        <p:spPr/>
        <p:txBody>
          <a:bodyPr/>
          <a:lstStyle/>
          <a:p>
            <a:r>
              <a:rPr lang="en-US" dirty="0"/>
              <a:t>Difference : String vs String Buffer Class</a:t>
            </a:r>
            <a:endParaRPr lang="en-IN" dirty="0"/>
          </a:p>
        </p:txBody>
      </p:sp>
      <p:pic>
        <p:nvPicPr>
          <p:cNvPr id="5" name="Content Placeholder 4">
            <a:extLst>
              <a:ext uri="{FF2B5EF4-FFF2-40B4-BE49-F238E27FC236}">
                <a16:creationId xmlns:a16="http://schemas.microsoft.com/office/drawing/2014/main" id="{5FB2CA46-20D6-EE2A-9F1D-ED0A94243D2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443" t="26268" r="26147" b="36169"/>
          <a:stretch/>
        </p:blipFill>
        <p:spPr>
          <a:xfrm>
            <a:off x="1379027" y="2487967"/>
            <a:ext cx="9562758" cy="3646503"/>
          </a:xfrm>
        </p:spPr>
      </p:pic>
    </p:spTree>
    <p:extLst>
      <p:ext uri="{BB962C8B-B14F-4D97-AF65-F5344CB8AC3E}">
        <p14:creationId xmlns:p14="http://schemas.microsoft.com/office/powerpoint/2010/main" val="184419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6FEC7-896F-804A-C8DE-E304DD107621}"/>
              </a:ext>
            </a:extLst>
          </p:cNvPr>
          <p:cNvSpPr>
            <a:spLocks noGrp="1"/>
          </p:cNvSpPr>
          <p:nvPr>
            <p:ph type="title"/>
          </p:nvPr>
        </p:nvSpPr>
        <p:spPr/>
        <p:txBody>
          <a:bodyPr/>
          <a:lstStyle/>
          <a:p>
            <a:r>
              <a:rPr lang="en-US" dirty="0" err="1"/>
              <a:t>StringBuffer</a:t>
            </a:r>
            <a:r>
              <a:rPr lang="en-US" dirty="0"/>
              <a:t> Class Methods</a:t>
            </a:r>
            <a:endParaRPr lang="en-IN" dirty="0"/>
          </a:p>
        </p:txBody>
      </p:sp>
      <p:sp>
        <p:nvSpPr>
          <p:cNvPr id="3" name="Content Placeholder 2">
            <a:extLst>
              <a:ext uri="{FF2B5EF4-FFF2-40B4-BE49-F238E27FC236}">
                <a16:creationId xmlns:a16="http://schemas.microsoft.com/office/drawing/2014/main" id="{D1A4970C-2CC3-DCCA-D978-FABB75441F85}"/>
              </a:ext>
            </a:extLst>
          </p:cNvPr>
          <p:cNvSpPr>
            <a:spLocks noGrp="1"/>
          </p:cNvSpPr>
          <p:nvPr>
            <p:ph idx="1"/>
          </p:nvPr>
        </p:nvSpPr>
        <p:spPr/>
        <p:txBody>
          <a:bodyPr/>
          <a:lstStyle/>
          <a:p>
            <a:r>
              <a:rPr lang="en-IN" b="0" i="0" dirty="0" err="1">
                <a:solidFill>
                  <a:schemeClr val="tx1"/>
                </a:solidFill>
                <a:effectLst/>
                <a:latin typeface="erdana"/>
              </a:rPr>
              <a:t>StringBuffer</a:t>
            </a:r>
            <a:r>
              <a:rPr lang="en-IN" b="0" i="0" dirty="0">
                <a:solidFill>
                  <a:schemeClr val="tx1"/>
                </a:solidFill>
                <a:effectLst/>
                <a:latin typeface="erdana"/>
              </a:rPr>
              <a:t> Class append() Method</a:t>
            </a:r>
          </a:p>
          <a:p>
            <a:r>
              <a:rPr lang="en-IN" b="0" i="0" dirty="0">
                <a:solidFill>
                  <a:schemeClr val="tx1"/>
                </a:solidFill>
                <a:effectLst/>
                <a:latin typeface="erdana"/>
              </a:rPr>
              <a:t> </a:t>
            </a:r>
            <a:r>
              <a:rPr lang="en-IN" b="0" i="0" dirty="0" err="1">
                <a:solidFill>
                  <a:schemeClr val="tx1"/>
                </a:solidFill>
                <a:effectLst/>
                <a:latin typeface="erdana"/>
              </a:rPr>
              <a:t>StringBuffer</a:t>
            </a:r>
            <a:r>
              <a:rPr lang="en-IN" b="0" i="0" dirty="0">
                <a:solidFill>
                  <a:schemeClr val="tx1"/>
                </a:solidFill>
                <a:effectLst/>
                <a:latin typeface="erdana"/>
              </a:rPr>
              <a:t> insert() Method</a:t>
            </a:r>
          </a:p>
          <a:p>
            <a:r>
              <a:rPr lang="en-IN" b="0" i="0" dirty="0" err="1">
                <a:solidFill>
                  <a:schemeClr val="tx1"/>
                </a:solidFill>
                <a:effectLst/>
                <a:latin typeface="erdana"/>
              </a:rPr>
              <a:t>StringBuffer</a:t>
            </a:r>
            <a:r>
              <a:rPr lang="en-IN" b="0" i="0" dirty="0">
                <a:solidFill>
                  <a:schemeClr val="tx1"/>
                </a:solidFill>
                <a:effectLst/>
                <a:latin typeface="erdana"/>
              </a:rPr>
              <a:t> replace() Method</a:t>
            </a:r>
          </a:p>
          <a:p>
            <a:r>
              <a:rPr lang="en-IN" b="0" i="0" dirty="0" err="1">
                <a:solidFill>
                  <a:schemeClr val="tx1"/>
                </a:solidFill>
                <a:effectLst/>
                <a:latin typeface="erdana"/>
              </a:rPr>
              <a:t>StringBuffer</a:t>
            </a:r>
            <a:r>
              <a:rPr lang="en-IN" b="0" i="0" dirty="0">
                <a:solidFill>
                  <a:schemeClr val="tx1"/>
                </a:solidFill>
                <a:effectLst/>
                <a:latin typeface="erdana"/>
              </a:rPr>
              <a:t> delete() Method</a:t>
            </a:r>
          </a:p>
          <a:p>
            <a:r>
              <a:rPr lang="en-IN" b="0" i="0" dirty="0" err="1">
                <a:solidFill>
                  <a:schemeClr val="tx1"/>
                </a:solidFill>
                <a:effectLst/>
                <a:latin typeface="erdana"/>
              </a:rPr>
              <a:t>StringBuffer</a:t>
            </a:r>
            <a:r>
              <a:rPr lang="en-IN" b="0" i="0" dirty="0">
                <a:solidFill>
                  <a:schemeClr val="tx1"/>
                </a:solidFill>
                <a:effectLst/>
                <a:latin typeface="erdana"/>
              </a:rPr>
              <a:t> reverse() Method</a:t>
            </a:r>
          </a:p>
          <a:p>
            <a:r>
              <a:rPr lang="en-IN" dirty="0" err="1">
                <a:solidFill>
                  <a:schemeClr val="tx1"/>
                </a:solidFill>
                <a:latin typeface="erdana"/>
              </a:rPr>
              <a:t>Allm</a:t>
            </a:r>
            <a:r>
              <a:rPr lang="en-IN" dirty="0">
                <a:solidFill>
                  <a:schemeClr val="tx1"/>
                </a:solidFill>
                <a:latin typeface="erdana"/>
              </a:rPr>
              <a:t> Live Example</a:t>
            </a:r>
            <a:endParaRPr lang="en-IN" b="0" i="0" dirty="0">
              <a:solidFill>
                <a:schemeClr val="tx1"/>
              </a:solidFill>
              <a:effectLst/>
              <a:latin typeface="erdana"/>
            </a:endParaRPr>
          </a:p>
          <a:p>
            <a:pPr marL="0" indent="0">
              <a:buNone/>
            </a:pPr>
            <a:endParaRPr lang="en-IN" b="0" i="0" dirty="0">
              <a:solidFill>
                <a:srgbClr val="610B4B"/>
              </a:solidFill>
              <a:effectLst/>
              <a:latin typeface="erdana"/>
            </a:endParaRPr>
          </a:p>
          <a:p>
            <a:endParaRPr lang="en-IN" b="0" i="0" dirty="0">
              <a:solidFill>
                <a:srgbClr val="610B4B"/>
              </a:solidFill>
              <a:effectLst/>
              <a:latin typeface="erdana"/>
            </a:endParaRPr>
          </a:p>
          <a:p>
            <a:endParaRPr lang="en-IN" dirty="0"/>
          </a:p>
        </p:txBody>
      </p:sp>
    </p:spTree>
    <p:extLst>
      <p:ext uri="{BB962C8B-B14F-4D97-AF65-F5344CB8AC3E}">
        <p14:creationId xmlns:p14="http://schemas.microsoft.com/office/powerpoint/2010/main" val="255653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FCF2-A106-222F-B7B8-BD1F1052A188}"/>
              </a:ext>
            </a:extLst>
          </p:cNvPr>
          <p:cNvSpPr>
            <a:spLocks noGrp="1"/>
          </p:cNvSpPr>
          <p:nvPr>
            <p:ph type="title"/>
          </p:nvPr>
        </p:nvSpPr>
        <p:spPr/>
        <p:txBody>
          <a:bodyPr/>
          <a:lstStyle/>
          <a:p>
            <a:r>
              <a:rPr lang="en-IN" dirty="0"/>
              <a:t>Introduction to Java Language</a:t>
            </a:r>
          </a:p>
        </p:txBody>
      </p:sp>
      <p:sp>
        <p:nvSpPr>
          <p:cNvPr id="3" name="Content Placeholder 2">
            <a:extLst>
              <a:ext uri="{FF2B5EF4-FFF2-40B4-BE49-F238E27FC236}">
                <a16:creationId xmlns:a16="http://schemas.microsoft.com/office/drawing/2014/main" id="{AA198869-C4BA-60D7-2279-F30EFD7AB68E}"/>
              </a:ext>
            </a:extLst>
          </p:cNvPr>
          <p:cNvSpPr>
            <a:spLocks noGrp="1"/>
          </p:cNvSpPr>
          <p:nvPr>
            <p:ph idx="1"/>
          </p:nvPr>
        </p:nvSpPr>
        <p:spPr/>
        <p:txBody>
          <a:bodyPr/>
          <a:lstStyle/>
          <a:p>
            <a:pPr marL="342900" indent="-342900" algn="just">
              <a:buFont typeface="Arial" panose="020B0604020202020204" pitchFamily="34" charset="0"/>
              <a:buChar char="•"/>
            </a:pPr>
            <a:r>
              <a:rPr lang="en-US" sz="2400" dirty="0">
                <a:solidFill>
                  <a:schemeClr val="tx2"/>
                </a:solidFill>
                <a:latin typeface="Times New Roman" panose="02020603050405020304" pitchFamily="18" charset="0"/>
                <a:cs typeface="Times New Roman" panose="02020603050405020304" pitchFamily="18" charset="0"/>
              </a:rPr>
              <a:t>General-purpose high level programming language</a:t>
            </a:r>
          </a:p>
          <a:p>
            <a:pPr marL="342900" indent="-342900" algn="just">
              <a:buFont typeface="Arial" panose="020B0604020202020204" pitchFamily="34" charset="0"/>
              <a:buChar char="•"/>
            </a:pPr>
            <a:r>
              <a:rPr lang="en-US" sz="2400" dirty="0">
                <a:solidFill>
                  <a:schemeClr val="tx2"/>
                </a:solidFill>
                <a:latin typeface="Times New Roman" panose="02020603050405020304" pitchFamily="18" charset="0"/>
                <a:cs typeface="Times New Roman" panose="02020603050405020304" pitchFamily="18" charset="0"/>
              </a:rPr>
              <a:t>Object-oriented language</a:t>
            </a:r>
          </a:p>
          <a:p>
            <a:pPr marL="342900" indent="-342900" algn="just">
              <a:buFont typeface="Arial" panose="020B0604020202020204" pitchFamily="34" charset="0"/>
              <a:buChar char="•"/>
            </a:pPr>
            <a:r>
              <a:rPr lang="en-US" sz="2400" dirty="0">
                <a:solidFill>
                  <a:schemeClr val="tx2"/>
                </a:solidFill>
                <a:latin typeface="Times New Roman" panose="02020603050405020304" pitchFamily="18" charset="0"/>
                <a:cs typeface="Times New Roman" panose="02020603050405020304" pitchFamily="18" charset="0"/>
              </a:rPr>
              <a:t>Class-based</a:t>
            </a:r>
          </a:p>
          <a:p>
            <a:pPr marL="342900" indent="-34290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has a large demand in the current job market</a:t>
            </a:r>
            <a:endParaRPr lang="en-US" sz="2400" dirty="0">
              <a:solidFill>
                <a:schemeClr val="tx2"/>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solidFill>
                  <a:schemeClr val="tx2"/>
                </a:solidFill>
                <a:latin typeface="Times New Roman" panose="02020603050405020304" pitchFamily="18" charset="0"/>
                <a:cs typeface="Times New Roman" panose="02020603050405020304" pitchFamily="18" charset="0"/>
              </a:rPr>
              <a:t>Robust and Secured </a:t>
            </a:r>
          </a:p>
          <a:p>
            <a:pPr marL="0" indent="0" algn="just">
              <a:buNone/>
            </a:pPr>
            <a:endParaRPr lang="en-US" sz="2400" dirty="0">
              <a:solidFill>
                <a:schemeClr val="tx2"/>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9948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CA6E123-DC74-9071-12B4-29540436DB7C}"/>
              </a:ext>
            </a:extLst>
          </p:cNvPr>
          <p:cNvSpPr>
            <a:spLocks noGrp="1" noChangeArrowheads="1"/>
          </p:cNvSpPr>
          <p:nvPr>
            <p:ph type="ctrTitle"/>
          </p:nvPr>
        </p:nvSpPr>
        <p:spPr>
          <a:xfrm>
            <a:off x="2209800" y="2286000"/>
            <a:ext cx="7772400" cy="1143000"/>
          </a:xfrm>
        </p:spPr>
        <p:txBody>
          <a:bodyPr anchor="ctr"/>
          <a:lstStyle/>
          <a:p>
            <a:r>
              <a:rPr lang="en-US" altLang="en-US" sz="4400"/>
              <a:t>Introduction to Java</a:t>
            </a:r>
          </a:p>
        </p:txBody>
      </p:sp>
      <p:sp>
        <p:nvSpPr>
          <p:cNvPr id="2052" name="Rectangle 4">
            <a:extLst>
              <a:ext uri="{FF2B5EF4-FFF2-40B4-BE49-F238E27FC236}">
                <a16:creationId xmlns:a16="http://schemas.microsoft.com/office/drawing/2014/main" id="{235F270C-A1CD-8E9E-3211-FF67AABE3DA8}"/>
              </a:ext>
            </a:extLst>
          </p:cNvPr>
          <p:cNvSpPr>
            <a:spLocks noGrp="1" noChangeArrowheads="1"/>
          </p:cNvSpPr>
          <p:nvPr>
            <p:ph type="subTitle" idx="1"/>
          </p:nvPr>
        </p:nvSpPr>
        <p:spPr>
          <a:xfrm>
            <a:off x="2895600" y="3886200"/>
            <a:ext cx="6400800" cy="1752600"/>
          </a:xfrm>
        </p:spPr>
        <p:txBody>
          <a:bodyPr/>
          <a:lstStyle/>
          <a:p>
            <a:r>
              <a:rPr lang="en-US" altLang="en-US" sz="3200"/>
              <a:t>CS 331</a:t>
            </a:r>
          </a:p>
        </p:txBody>
      </p:sp>
      <p:pic>
        <p:nvPicPr>
          <p:cNvPr id="3" name="Picture 2">
            <a:extLst>
              <a:ext uri="{FF2B5EF4-FFF2-40B4-BE49-F238E27FC236}">
                <a16:creationId xmlns:a16="http://schemas.microsoft.com/office/drawing/2014/main" id="{79E99479-2A0C-3C7A-E3E9-392A2A026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72" y="2528101"/>
            <a:ext cx="1524003" cy="1524003"/>
          </a:xfrm>
          <a:prstGeom prst="rect">
            <a:avLst/>
          </a:prstGeom>
        </p:spPr>
      </p:pic>
      <p:pic>
        <p:nvPicPr>
          <p:cNvPr id="5" name="Picture 4">
            <a:extLst>
              <a:ext uri="{FF2B5EF4-FFF2-40B4-BE49-F238E27FC236}">
                <a16:creationId xmlns:a16="http://schemas.microsoft.com/office/drawing/2014/main" id="{4704C244-4E09-1ECD-1435-9DE7F9E1A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170" y="1916103"/>
            <a:ext cx="3048000" cy="3048000"/>
          </a:xfrm>
          <a:prstGeom prst="rect">
            <a:avLst/>
          </a:prstGeom>
        </p:spPr>
      </p:pic>
      <p:pic>
        <p:nvPicPr>
          <p:cNvPr id="7" name="Picture 6">
            <a:extLst>
              <a:ext uri="{FF2B5EF4-FFF2-40B4-BE49-F238E27FC236}">
                <a16:creationId xmlns:a16="http://schemas.microsoft.com/office/drawing/2014/main" id="{23E8A388-5870-4AB1-B9A0-075472097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85" y="-336608"/>
            <a:ext cx="4847949" cy="6858000"/>
          </a:xfrm>
          <a:prstGeom prst="rect">
            <a:avLst/>
          </a:prstGeom>
        </p:spPr>
      </p:pic>
      <p:pic>
        <p:nvPicPr>
          <p:cNvPr id="9" name="Picture 8">
            <a:extLst>
              <a:ext uri="{FF2B5EF4-FFF2-40B4-BE49-F238E27FC236}">
                <a16:creationId xmlns:a16="http://schemas.microsoft.com/office/drawing/2014/main" id="{F264B735-9B9A-908D-27A6-05C3DB08D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0813" y="4166015"/>
            <a:ext cx="2143125" cy="2143125"/>
          </a:xfrm>
          <a:prstGeom prst="rect">
            <a:avLst/>
          </a:prstGeom>
        </p:spPr>
      </p:pic>
      <p:pic>
        <p:nvPicPr>
          <p:cNvPr id="11" name="Picture 10">
            <a:extLst>
              <a:ext uri="{FF2B5EF4-FFF2-40B4-BE49-F238E27FC236}">
                <a16:creationId xmlns:a16="http://schemas.microsoft.com/office/drawing/2014/main" id="{91808C49-DF27-08D6-66F7-7A441ADAC9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013" y="3429000"/>
            <a:ext cx="2143125" cy="2143125"/>
          </a:xfrm>
          <a:prstGeom prst="rect">
            <a:avLst/>
          </a:prstGeom>
        </p:spPr>
      </p:pic>
      <p:pic>
        <p:nvPicPr>
          <p:cNvPr id="13" name="Picture 12">
            <a:extLst>
              <a:ext uri="{FF2B5EF4-FFF2-40B4-BE49-F238E27FC236}">
                <a16:creationId xmlns:a16="http://schemas.microsoft.com/office/drawing/2014/main" id="{95032DB4-E503-989B-ABF3-1DA3687CF5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142" y="-1575597"/>
            <a:ext cx="3796499" cy="3796499"/>
          </a:xfrm>
          <a:prstGeom prst="rect">
            <a:avLst/>
          </a:prstGeom>
        </p:spPr>
      </p:pic>
      <p:pic>
        <p:nvPicPr>
          <p:cNvPr id="15" name="Picture 14">
            <a:extLst>
              <a:ext uri="{FF2B5EF4-FFF2-40B4-BE49-F238E27FC236}">
                <a16:creationId xmlns:a16="http://schemas.microsoft.com/office/drawing/2014/main" id="{B85AA196-E2BD-CD56-CFE2-EF8CD236CB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35210" y="-609600"/>
            <a:ext cx="2438400" cy="2438400"/>
          </a:xfrm>
          <a:prstGeom prst="rect">
            <a:avLst/>
          </a:prstGeom>
        </p:spPr>
      </p:pic>
      <p:pic>
        <p:nvPicPr>
          <p:cNvPr id="23" name="Picture 22">
            <a:extLst>
              <a:ext uri="{FF2B5EF4-FFF2-40B4-BE49-F238E27FC236}">
                <a16:creationId xmlns:a16="http://schemas.microsoft.com/office/drawing/2014/main" id="{64992456-C8AE-5848-7008-05B12BF91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94410" y="38061"/>
            <a:ext cx="2025984" cy="315655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7C94D50-C0FE-4171-AC05-9AA3109D6BE9}"/>
              </a:ext>
            </a:extLst>
          </p:cNvPr>
          <p:cNvSpPr/>
          <p:nvPr/>
        </p:nvSpPr>
        <p:spPr>
          <a:xfrm>
            <a:off x="6787724" y="-1017725"/>
            <a:ext cx="9521369" cy="8893450"/>
          </a:xfrm>
          <a:prstGeom prst="ellipse">
            <a:avLst/>
          </a:prstGeom>
          <a:solidFill>
            <a:schemeClr val="tx1"/>
          </a:solidFill>
          <a:ln w="762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4EECB2C9-687D-4354-A847-128D97B5E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6962">
            <a:off x="4388435" y="2179406"/>
            <a:ext cx="4310070" cy="1288718"/>
          </a:xfrm>
          <a:prstGeom prst="rect">
            <a:avLst/>
          </a:prstGeom>
        </p:spPr>
      </p:pic>
      <p:pic>
        <p:nvPicPr>
          <p:cNvPr id="23" name="Picture 22">
            <a:extLst>
              <a:ext uri="{FF2B5EF4-FFF2-40B4-BE49-F238E27FC236}">
                <a16:creationId xmlns:a16="http://schemas.microsoft.com/office/drawing/2014/main" id="{C8E1527E-1D1E-4AB4-AC8B-2512966E8C79}"/>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85166" y="1701511"/>
            <a:ext cx="4926012" cy="3985120"/>
          </a:xfrm>
          <a:prstGeom prst="rect">
            <a:avLst/>
          </a:prstGeom>
          <a:effectLst/>
        </p:spPr>
      </p:pic>
      <p:sp>
        <p:nvSpPr>
          <p:cNvPr id="24" name="Title 1">
            <a:extLst>
              <a:ext uri="{FF2B5EF4-FFF2-40B4-BE49-F238E27FC236}">
                <a16:creationId xmlns:a16="http://schemas.microsoft.com/office/drawing/2014/main" id="{76028F91-158A-45CE-9747-AFACF28071E1}"/>
              </a:ext>
            </a:extLst>
          </p:cNvPr>
          <p:cNvSpPr>
            <a:spLocks noGrp="1"/>
          </p:cNvSpPr>
          <p:nvPr>
            <p:ph type="ctrTitle"/>
          </p:nvPr>
        </p:nvSpPr>
        <p:spPr>
          <a:xfrm>
            <a:off x="81499" y="707376"/>
            <a:ext cx="7250369" cy="1708276"/>
          </a:xfrm>
        </p:spPr>
        <p:txBody>
          <a:bodyPr anchor="ctr">
            <a:noAutofit/>
          </a:bodyPr>
          <a:lstStyle/>
          <a:p>
            <a:pPr algn="ctr"/>
            <a:br>
              <a:rPr lang="en-IN" sz="3000"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OBJECT Oriented PROGRAMMING USING JAVA</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(3153203)</a:t>
            </a: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Sem-5-ICT</a:t>
            </a:r>
            <a:br>
              <a:rPr lang="en-IN" sz="3000" dirty="0">
                <a:latin typeface="Times New Roman" panose="02020603050405020304" pitchFamily="18" charset="0"/>
                <a:cs typeface="Times New Roman" panose="02020603050405020304" pitchFamily="18" charset="0"/>
              </a:rPr>
            </a:br>
            <a:br>
              <a:rPr lang="en-IN" sz="3000" dirty="0">
                <a:latin typeface="Times New Roman" panose="02020603050405020304" pitchFamily="18" charset="0"/>
                <a:cs typeface="Times New Roman" panose="02020603050405020304" pitchFamily="18" charset="0"/>
              </a:rPr>
            </a:br>
            <a:endParaRPr lang="en-IN" sz="3000" dirty="0">
              <a:latin typeface="Times New Roman" panose="02020603050405020304" pitchFamily="18" charset="0"/>
              <a:cs typeface="Times New Roman" panose="02020603050405020304" pitchFamily="18" charset="0"/>
            </a:endParaRPr>
          </a:p>
        </p:txBody>
      </p:sp>
      <p:sp>
        <p:nvSpPr>
          <p:cNvPr id="27" name="Title 1">
            <a:extLst>
              <a:ext uri="{FF2B5EF4-FFF2-40B4-BE49-F238E27FC236}">
                <a16:creationId xmlns:a16="http://schemas.microsoft.com/office/drawing/2014/main" id="{999C131B-91F3-41C5-9B51-AE5788972A82}"/>
              </a:ext>
            </a:extLst>
          </p:cNvPr>
          <p:cNvSpPr txBox="1">
            <a:spLocks/>
          </p:cNvSpPr>
          <p:nvPr/>
        </p:nvSpPr>
        <p:spPr>
          <a:xfrm>
            <a:off x="504106" y="4442349"/>
            <a:ext cx="6157782" cy="1320505"/>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pPr algn="ctr"/>
            <a:r>
              <a:rPr lang="en-IN" sz="3200" b="1" dirty="0">
                <a:latin typeface="Times New Roman" panose="02020603050405020304" pitchFamily="18" charset="0"/>
                <a:cs typeface="Times New Roman" panose="02020603050405020304" pitchFamily="18" charset="0"/>
              </a:rPr>
              <a:t>Unit - 1:</a:t>
            </a:r>
            <a:br>
              <a:rPr lang="en-IN" sz="3200" b="1"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Basics of Java</a:t>
            </a:r>
            <a:r>
              <a:rPr lang="en-IN" sz="3200" dirty="0">
                <a:latin typeface="Times New Roman" panose="02020603050405020304" pitchFamily="18" charset="0"/>
                <a:cs typeface="Times New Roman" panose="02020603050405020304" pitchFamily="18" charset="0"/>
              </a:rPr>
              <a:t>)</a:t>
            </a:r>
            <a:endParaRPr lang="en-IN" sz="3200" b="1"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C21EF1F8-2777-40AF-8B95-489119ECE3A4}"/>
              </a:ext>
            </a:extLst>
          </p:cNvPr>
          <p:cNvSpPr txBox="1">
            <a:spLocks/>
          </p:cNvSpPr>
          <p:nvPr/>
        </p:nvSpPr>
        <p:spPr>
          <a:xfrm>
            <a:off x="348189" y="2662090"/>
            <a:ext cx="6670272" cy="1423464"/>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pPr algn="ctr">
              <a:lnSpc>
                <a:spcPct val="100000"/>
              </a:lnSpc>
            </a:pPr>
            <a:r>
              <a:rPr lang="en-IN" sz="4800" b="1" cap="none" dirty="0">
                <a:latin typeface="Times New Roman" panose="02020603050405020304" pitchFamily="18" charset="0"/>
                <a:cs typeface="Times New Roman" panose="02020603050405020304" pitchFamily="18" charset="0"/>
              </a:rPr>
              <a:t>Introduction to Java</a:t>
            </a:r>
          </a:p>
        </p:txBody>
      </p:sp>
      <p:pic>
        <p:nvPicPr>
          <p:cNvPr id="11" name="Picture 10">
            <a:extLst>
              <a:ext uri="{FF2B5EF4-FFF2-40B4-BE49-F238E27FC236}">
                <a16:creationId xmlns:a16="http://schemas.microsoft.com/office/drawing/2014/main" id="{952C06AF-056F-42A9-8188-DF0C18C8E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9607" y="216129"/>
            <a:ext cx="1143121" cy="1179711"/>
          </a:xfrm>
          <a:prstGeom prst="rect">
            <a:avLst/>
          </a:prstGeom>
        </p:spPr>
      </p:pic>
    </p:spTree>
    <p:extLst>
      <p:ext uri="{BB962C8B-B14F-4D97-AF65-F5344CB8AC3E}">
        <p14:creationId xmlns:p14="http://schemas.microsoft.com/office/powerpoint/2010/main" val="2921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4"/>
                                        </p:tgtEl>
                                      </p:cBhvr>
                                    </p:animEffect>
                                    <p:animScale>
                                      <p:cBhvr>
                                        <p:cTn id="7" dur="250" autoRev="1" fill="hold"/>
                                        <p:tgtEl>
                                          <p:spTgt spid="2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8"/>
                                        </p:tgtEl>
                                      </p:cBhvr>
                                    </p:animEffect>
                                    <p:animScale>
                                      <p:cBhvr>
                                        <p:cTn id="12" dur="250" autoRev="1" fill="hold"/>
                                        <p:tgtEl>
                                          <p:spTgt spid="2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1000" tmFilter="0, 0; .2, .5; .8, .5; 1, 0"/>
                                        <p:tgtEl>
                                          <p:spTgt spid="27"/>
                                        </p:tgtEl>
                                      </p:cBhvr>
                                    </p:animEffect>
                                    <p:animScale>
                                      <p:cBhvr>
                                        <p:cTn id="17" dur="50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ECB2C9-687D-4354-A847-128D97B5E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6962">
            <a:off x="7422261" y="5331283"/>
            <a:ext cx="4310070" cy="1288718"/>
          </a:xfrm>
          <a:prstGeom prst="rect">
            <a:avLst/>
          </a:prstGeom>
        </p:spPr>
      </p:pic>
      <p:pic>
        <p:nvPicPr>
          <p:cNvPr id="23" name="Picture 22">
            <a:extLst>
              <a:ext uri="{FF2B5EF4-FFF2-40B4-BE49-F238E27FC236}">
                <a16:creationId xmlns:a16="http://schemas.microsoft.com/office/drawing/2014/main" id="{C8E1527E-1D1E-4AB4-AC8B-2512966E8C79}"/>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086324" y="-461024"/>
            <a:ext cx="4926012" cy="3985120"/>
          </a:xfrm>
          <a:prstGeom prst="rect">
            <a:avLst/>
          </a:prstGeom>
          <a:effectLst/>
        </p:spPr>
      </p:pic>
      <p:sp>
        <p:nvSpPr>
          <p:cNvPr id="24" name="Title 1">
            <a:extLst>
              <a:ext uri="{FF2B5EF4-FFF2-40B4-BE49-F238E27FC236}">
                <a16:creationId xmlns:a16="http://schemas.microsoft.com/office/drawing/2014/main" id="{76028F91-158A-45CE-9747-AFACF28071E1}"/>
              </a:ext>
            </a:extLst>
          </p:cNvPr>
          <p:cNvSpPr>
            <a:spLocks noGrp="1"/>
          </p:cNvSpPr>
          <p:nvPr>
            <p:ph type="ctrTitle"/>
          </p:nvPr>
        </p:nvSpPr>
        <p:spPr>
          <a:xfrm>
            <a:off x="2484839" y="1741837"/>
            <a:ext cx="7250369" cy="1708276"/>
          </a:xfrm>
        </p:spPr>
        <p:txBody>
          <a:bodyPr anchor="ctr">
            <a:noAutofit/>
          </a:bodyPr>
          <a:lstStyle/>
          <a:p>
            <a:pPr algn="ctr"/>
            <a:br>
              <a:rPr lang="en-IN" sz="3000" dirty="0">
                <a:latin typeface="Times New Roman" panose="02020603050405020304" pitchFamily="18" charset="0"/>
                <a:cs typeface="Times New Roman" panose="02020603050405020304" pitchFamily="18" charset="0"/>
              </a:rPr>
            </a:br>
            <a:r>
              <a:rPr lang="en-US" sz="3000" b="1" dirty="0">
                <a:latin typeface="Times New Roman" panose="02020603050405020304" pitchFamily="18" charset="0"/>
                <a:cs typeface="Times New Roman" panose="02020603050405020304" pitchFamily="18" charset="0"/>
              </a:rPr>
              <a:t>OBJECT Oriented PROGRAMMING USING JAVA Programming</a:t>
            </a:r>
            <a:br>
              <a:rPr lang="en-IN" sz="3000" dirty="0">
                <a:latin typeface="Times New Roman" panose="02020603050405020304" pitchFamily="18" charset="0"/>
                <a:cs typeface="Times New Roman" panose="02020603050405020304" pitchFamily="18" charset="0"/>
              </a:rPr>
            </a:br>
            <a:br>
              <a:rPr lang="en-IN" sz="3000" dirty="0">
                <a:latin typeface="Times New Roman" panose="02020603050405020304" pitchFamily="18" charset="0"/>
                <a:cs typeface="Times New Roman" panose="02020603050405020304" pitchFamily="18" charset="0"/>
              </a:rPr>
            </a:br>
            <a:endParaRPr lang="en-IN" sz="3000" dirty="0">
              <a:latin typeface="Times New Roman" panose="02020603050405020304" pitchFamily="18" charset="0"/>
              <a:cs typeface="Times New Roman" panose="02020603050405020304" pitchFamily="18" charset="0"/>
            </a:endParaRPr>
          </a:p>
        </p:txBody>
      </p:sp>
      <p:sp>
        <p:nvSpPr>
          <p:cNvPr id="27" name="Title 1">
            <a:extLst>
              <a:ext uri="{FF2B5EF4-FFF2-40B4-BE49-F238E27FC236}">
                <a16:creationId xmlns:a16="http://schemas.microsoft.com/office/drawing/2014/main" id="{999C131B-91F3-41C5-9B51-AE5788972A82}"/>
              </a:ext>
            </a:extLst>
          </p:cNvPr>
          <p:cNvSpPr txBox="1">
            <a:spLocks/>
          </p:cNvSpPr>
          <p:nvPr/>
        </p:nvSpPr>
        <p:spPr>
          <a:xfrm>
            <a:off x="604434" y="5532131"/>
            <a:ext cx="6157782" cy="1320505"/>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pPr algn="ctr"/>
            <a:r>
              <a:rPr lang="en-IN" sz="3200" b="1" dirty="0">
                <a:latin typeface="Times New Roman" panose="02020603050405020304" pitchFamily="18" charset="0"/>
                <a:cs typeface="Times New Roman" panose="02020603050405020304" pitchFamily="18" charset="0"/>
              </a:rPr>
              <a:t>Unit - 1:</a:t>
            </a:r>
            <a:br>
              <a:rPr lang="en-IN" sz="3200" b="1"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Basics of Java</a:t>
            </a:r>
            <a:r>
              <a:rPr lang="en-IN" sz="3200" dirty="0">
                <a:latin typeface="Times New Roman" panose="02020603050405020304" pitchFamily="18" charset="0"/>
                <a:cs typeface="Times New Roman" panose="02020603050405020304" pitchFamily="18" charset="0"/>
              </a:rPr>
              <a:t>)</a:t>
            </a:r>
            <a:endParaRPr lang="en-IN" sz="3200" b="1" dirty="0">
              <a:latin typeface="Times New Roman" panose="02020603050405020304" pitchFamily="18" charset="0"/>
              <a:cs typeface="Times New Roman" panose="02020603050405020304" pitchFamily="18" charset="0"/>
            </a:endParaRPr>
          </a:p>
        </p:txBody>
      </p:sp>
      <p:sp>
        <p:nvSpPr>
          <p:cNvPr id="28" name="Title 1">
            <a:extLst>
              <a:ext uri="{FF2B5EF4-FFF2-40B4-BE49-F238E27FC236}">
                <a16:creationId xmlns:a16="http://schemas.microsoft.com/office/drawing/2014/main" id="{C21EF1F8-2777-40AF-8B95-489119ECE3A4}"/>
              </a:ext>
            </a:extLst>
          </p:cNvPr>
          <p:cNvSpPr txBox="1">
            <a:spLocks/>
          </p:cNvSpPr>
          <p:nvPr/>
        </p:nvSpPr>
        <p:spPr>
          <a:xfrm>
            <a:off x="-850297" y="4709742"/>
            <a:ext cx="6670272" cy="1423464"/>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7700" b="0" i="1" kern="1200" cap="all" baseline="0">
                <a:solidFill>
                  <a:schemeClr val="tx2"/>
                </a:solidFill>
                <a:latin typeface="+mj-lt"/>
                <a:ea typeface="+mj-ea"/>
                <a:cs typeface="+mj-cs"/>
              </a:defRPr>
            </a:lvl1pPr>
          </a:lstStyle>
          <a:p>
            <a:pPr algn="ctr">
              <a:lnSpc>
                <a:spcPct val="100000"/>
              </a:lnSpc>
            </a:pPr>
            <a:r>
              <a:rPr lang="en-IN" sz="4800" b="1" cap="none" dirty="0">
                <a:latin typeface="Times New Roman" panose="02020603050405020304" pitchFamily="18" charset="0"/>
                <a:cs typeface="Times New Roman" panose="02020603050405020304" pitchFamily="18" charset="0"/>
              </a:rPr>
              <a:t>Introduction to Java</a:t>
            </a:r>
          </a:p>
        </p:txBody>
      </p:sp>
    </p:spTree>
    <p:extLst>
      <p:ext uri="{BB962C8B-B14F-4D97-AF65-F5344CB8AC3E}">
        <p14:creationId xmlns:p14="http://schemas.microsoft.com/office/powerpoint/2010/main" val="103211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4"/>
                                        </p:tgtEl>
                                      </p:cBhvr>
                                    </p:animEffect>
                                    <p:animScale>
                                      <p:cBhvr>
                                        <p:cTn id="7" dur="250" autoRev="1" fill="hold"/>
                                        <p:tgtEl>
                                          <p:spTgt spid="2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8"/>
                                        </p:tgtEl>
                                      </p:cBhvr>
                                    </p:animEffect>
                                    <p:animScale>
                                      <p:cBhvr>
                                        <p:cTn id="12" dur="250" autoRev="1" fill="hold"/>
                                        <p:tgtEl>
                                          <p:spTgt spid="2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1000" tmFilter="0, 0; .2, .5; .8, .5; 1, 0"/>
                                        <p:tgtEl>
                                          <p:spTgt spid="27"/>
                                        </p:tgtEl>
                                      </p:cBhvr>
                                    </p:animEffect>
                                    <p:animScale>
                                      <p:cBhvr>
                                        <p:cTn id="17" dur="50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0D7DD-BAC0-8829-C35F-78A51FF6F333}"/>
              </a:ext>
            </a:extLst>
          </p:cNvPr>
          <p:cNvSpPr>
            <a:spLocks noGrp="1"/>
          </p:cNvSpPr>
          <p:nvPr>
            <p:ph type="title"/>
          </p:nvPr>
        </p:nvSpPr>
        <p:spPr/>
        <p:txBody>
          <a:bodyPr>
            <a:normAutofit/>
          </a:bodyPr>
          <a:lstStyle/>
          <a:p>
            <a:r>
              <a:rPr lang="en-IN" dirty="0"/>
              <a:t>It’s Applications :</a:t>
            </a:r>
          </a:p>
        </p:txBody>
      </p:sp>
      <p:sp>
        <p:nvSpPr>
          <p:cNvPr id="3" name="Content Placeholder 2">
            <a:extLst>
              <a:ext uri="{FF2B5EF4-FFF2-40B4-BE49-F238E27FC236}">
                <a16:creationId xmlns:a16="http://schemas.microsoft.com/office/drawing/2014/main" id="{AFD1EA45-FCA3-2589-EFEF-977F777442A7}"/>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Mobile applications (specially Android apps)</a:t>
            </a:r>
          </a:p>
          <a:p>
            <a:pPr algn="l">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Desktop applications</a:t>
            </a:r>
          </a:p>
          <a:p>
            <a:pPr algn="l">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Web applications</a:t>
            </a:r>
          </a:p>
          <a:p>
            <a:pPr algn="l">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Web servers and application servers</a:t>
            </a:r>
          </a:p>
          <a:p>
            <a:pPr algn="l">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Games</a:t>
            </a:r>
          </a:p>
          <a:p>
            <a:pPr algn="l">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Database connection</a:t>
            </a:r>
          </a:p>
          <a:p>
            <a:pPr algn="l">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And much, much more!</a:t>
            </a:r>
          </a:p>
          <a:p>
            <a:endParaRPr lang="en-IN" dirty="0"/>
          </a:p>
        </p:txBody>
      </p:sp>
    </p:spTree>
    <p:extLst>
      <p:ext uri="{BB962C8B-B14F-4D97-AF65-F5344CB8AC3E}">
        <p14:creationId xmlns:p14="http://schemas.microsoft.com/office/powerpoint/2010/main" val="532805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709A-F1C1-C411-BCB5-37BD71334FDA}"/>
              </a:ext>
            </a:extLst>
          </p:cNvPr>
          <p:cNvSpPr>
            <a:spLocks noGrp="1"/>
          </p:cNvSpPr>
          <p:nvPr>
            <p:ph type="title"/>
          </p:nvPr>
        </p:nvSpPr>
        <p:spPr/>
        <p:txBody>
          <a:bodyPr/>
          <a:lstStyle/>
          <a:p>
            <a:r>
              <a:rPr lang="en-IN" dirty="0"/>
              <a:t>What is OOPs concept ?</a:t>
            </a:r>
          </a:p>
        </p:txBody>
      </p:sp>
      <p:sp>
        <p:nvSpPr>
          <p:cNvPr id="3" name="Content Placeholder 2">
            <a:extLst>
              <a:ext uri="{FF2B5EF4-FFF2-40B4-BE49-F238E27FC236}">
                <a16:creationId xmlns:a16="http://schemas.microsoft.com/office/drawing/2014/main" id="{C9C9FDA6-C68A-4821-CD6F-C3F3F52C061C}"/>
              </a:ext>
            </a:extLst>
          </p:cNvPr>
          <p:cNvSpPr>
            <a:spLocks noGrp="1"/>
          </p:cNvSpPr>
          <p:nvPr>
            <p:ph idx="1"/>
          </p:nvPr>
        </p:nvSpPr>
        <p:spPr>
          <a:xfrm>
            <a:off x="1573192" y="2556932"/>
            <a:ext cx="9601196" cy="3318936"/>
          </a:xfrm>
        </p:spPr>
        <p:txBody>
          <a:bodyPr/>
          <a:lstStyle/>
          <a:p>
            <a:r>
              <a:rPr lang="en-IN" dirty="0">
                <a:latin typeface="Times New Roman" panose="02020603050405020304" pitchFamily="18" charset="0"/>
                <a:cs typeface="Times New Roman" panose="02020603050405020304" pitchFamily="18" charset="0"/>
              </a:rPr>
              <a:t>Class</a:t>
            </a:r>
          </a:p>
          <a:p>
            <a:r>
              <a:rPr lang="en-IN" dirty="0">
                <a:latin typeface="Times New Roman" panose="02020603050405020304" pitchFamily="18" charset="0"/>
                <a:cs typeface="Times New Roman" panose="02020603050405020304" pitchFamily="18" charset="0"/>
              </a:rPr>
              <a:t>Object</a:t>
            </a:r>
          </a:p>
          <a:p>
            <a:r>
              <a:rPr lang="en-IN" dirty="0">
                <a:latin typeface="Times New Roman" panose="02020603050405020304" pitchFamily="18" charset="0"/>
                <a:cs typeface="Times New Roman" panose="02020603050405020304" pitchFamily="18" charset="0"/>
              </a:rPr>
              <a:t>Inheritance</a:t>
            </a:r>
          </a:p>
          <a:p>
            <a:r>
              <a:rPr lang="en-IN" dirty="0">
                <a:latin typeface="Times New Roman" panose="02020603050405020304" pitchFamily="18" charset="0"/>
                <a:cs typeface="Times New Roman" panose="02020603050405020304" pitchFamily="18" charset="0"/>
              </a:rPr>
              <a:t>Polymorphism</a:t>
            </a:r>
          </a:p>
          <a:p>
            <a:r>
              <a:rPr lang="en-IN" dirty="0">
                <a:latin typeface="Times New Roman" panose="02020603050405020304" pitchFamily="18" charset="0"/>
                <a:cs typeface="Times New Roman" panose="02020603050405020304" pitchFamily="18" charset="0"/>
              </a:rPr>
              <a:t>Encapsulation</a:t>
            </a:r>
          </a:p>
          <a:p>
            <a:r>
              <a:rPr lang="en-IN" dirty="0">
                <a:latin typeface="Times New Roman" panose="02020603050405020304" pitchFamily="18" charset="0"/>
                <a:cs typeface="Times New Roman" panose="02020603050405020304" pitchFamily="18" charset="0"/>
              </a:rPr>
              <a:t>Abstraction</a:t>
            </a:r>
          </a:p>
        </p:txBody>
      </p:sp>
      <p:pic>
        <p:nvPicPr>
          <p:cNvPr id="7" name="Picture 6">
            <a:extLst>
              <a:ext uri="{FF2B5EF4-FFF2-40B4-BE49-F238E27FC236}">
                <a16:creationId xmlns:a16="http://schemas.microsoft.com/office/drawing/2014/main" id="{EF97D0AA-84C7-6474-BD64-579028CC8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3693" y="2556932"/>
            <a:ext cx="4752904" cy="3660675"/>
          </a:xfrm>
          <a:prstGeom prst="rect">
            <a:avLst/>
          </a:prstGeom>
        </p:spPr>
      </p:pic>
    </p:spTree>
    <p:extLst>
      <p:ext uri="{BB962C8B-B14F-4D97-AF65-F5344CB8AC3E}">
        <p14:creationId xmlns:p14="http://schemas.microsoft.com/office/powerpoint/2010/main" val="3082288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6E0AF-A618-631C-B3DA-05631D8BCEB9}"/>
              </a:ext>
            </a:extLst>
          </p:cNvPr>
          <p:cNvSpPr>
            <a:spLocks noGrp="1"/>
          </p:cNvSpPr>
          <p:nvPr>
            <p:ph type="title"/>
          </p:nvPr>
        </p:nvSpPr>
        <p:spPr/>
        <p:txBody>
          <a:bodyPr/>
          <a:lstStyle/>
          <a:p>
            <a:r>
              <a:rPr lang="en-IN" dirty="0"/>
              <a:t>What is Object </a:t>
            </a:r>
          </a:p>
        </p:txBody>
      </p:sp>
      <p:sp>
        <p:nvSpPr>
          <p:cNvPr id="3" name="Content Placeholder 2">
            <a:extLst>
              <a:ext uri="{FF2B5EF4-FFF2-40B4-BE49-F238E27FC236}">
                <a16:creationId xmlns:a16="http://schemas.microsoft.com/office/drawing/2014/main" id="{A615A539-C3BA-C539-A2A4-C910B4863AF3}"/>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Instance of Class</a:t>
            </a:r>
          </a:p>
          <a:p>
            <a:r>
              <a:rPr lang="en-IN" dirty="0">
                <a:latin typeface="Times New Roman" panose="02020603050405020304" pitchFamily="18" charset="0"/>
                <a:cs typeface="Times New Roman" panose="02020603050405020304" pitchFamily="18" charset="0"/>
              </a:rPr>
              <a:t>Any Entity that has State and behaviour</a:t>
            </a:r>
          </a:p>
          <a:p>
            <a:r>
              <a:rPr lang="en-IN" dirty="0">
                <a:latin typeface="Times New Roman" panose="02020603050405020304" pitchFamily="18" charset="0"/>
                <a:cs typeface="Times New Roman" panose="02020603050405020304" pitchFamily="18" charset="0"/>
              </a:rPr>
              <a:t>Can You tell me any real world example of object ?</a:t>
            </a:r>
          </a:p>
        </p:txBody>
      </p:sp>
    </p:spTree>
    <p:extLst>
      <p:ext uri="{BB962C8B-B14F-4D97-AF65-F5344CB8AC3E}">
        <p14:creationId xmlns:p14="http://schemas.microsoft.com/office/powerpoint/2010/main" val="34835108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1386</TotalTime>
  <Words>2267</Words>
  <Application>Microsoft Office PowerPoint</Application>
  <PresentationFormat>Widescreen</PresentationFormat>
  <Paragraphs>343</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erdana</vt:lpstr>
      <vt:lpstr>Garamond</vt:lpstr>
      <vt:lpstr>inter-bold</vt:lpstr>
      <vt:lpstr>inter-regular</vt:lpstr>
      <vt:lpstr>Open Sans</vt:lpstr>
      <vt:lpstr>Times New Roman</vt:lpstr>
      <vt:lpstr>Wingdings</vt:lpstr>
      <vt:lpstr>Organic</vt:lpstr>
      <vt:lpstr>Welcome All Student</vt:lpstr>
      <vt:lpstr>Welcome to OOPs Java Workshop</vt:lpstr>
      <vt:lpstr>About Us</vt:lpstr>
      <vt:lpstr>Why Started this initiative for free ?</vt:lpstr>
      <vt:lpstr>Why you should Learn Java ?</vt:lpstr>
      <vt:lpstr>Introduction to Java Language</vt:lpstr>
      <vt:lpstr>It’s Applications :</vt:lpstr>
      <vt:lpstr>What is OOPs concept ?</vt:lpstr>
      <vt:lpstr>What is Object </vt:lpstr>
      <vt:lpstr>Real World Example of Object</vt:lpstr>
      <vt:lpstr>What is Class</vt:lpstr>
      <vt:lpstr>Real World Example of Class</vt:lpstr>
      <vt:lpstr>Download Java</vt:lpstr>
      <vt:lpstr>Feature of Java</vt:lpstr>
      <vt:lpstr>Feature of Java</vt:lpstr>
      <vt:lpstr>Variables in Java</vt:lpstr>
      <vt:lpstr>Scope Of Class</vt:lpstr>
      <vt:lpstr>Data Types</vt:lpstr>
      <vt:lpstr>PowerPoint Presentation</vt:lpstr>
      <vt:lpstr>Data Types</vt:lpstr>
      <vt:lpstr>Take Input from user</vt:lpstr>
      <vt:lpstr>Operators</vt:lpstr>
      <vt:lpstr>PowerPoint Presentation</vt:lpstr>
      <vt:lpstr> Arithmetic Operator Find The Output Of below expressions</vt:lpstr>
      <vt:lpstr>Control Statements</vt:lpstr>
      <vt:lpstr>Conditional Control Statements</vt:lpstr>
      <vt:lpstr>Conditional Control Statements</vt:lpstr>
      <vt:lpstr>Conditional Control Statements</vt:lpstr>
      <vt:lpstr>PowerPoint Presentation</vt:lpstr>
      <vt:lpstr>Nested if Statement</vt:lpstr>
      <vt:lpstr>Nested If else Statement</vt:lpstr>
      <vt:lpstr>Switch Statement</vt:lpstr>
      <vt:lpstr>Switch Statement</vt:lpstr>
      <vt:lpstr>Loop Statement :- For Loop</vt:lpstr>
      <vt:lpstr>For Loop</vt:lpstr>
      <vt:lpstr>While Loop</vt:lpstr>
      <vt:lpstr>While Loop</vt:lpstr>
      <vt:lpstr>Do while loop</vt:lpstr>
      <vt:lpstr>Do while Loop</vt:lpstr>
      <vt:lpstr>Jump Statement - break</vt:lpstr>
      <vt:lpstr>Continue statement</vt:lpstr>
      <vt:lpstr>Array in Java</vt:lpstr>
      <vt:lpstr>Array</vt:lpstr>
      <vt:lpstr>Types of Array</vt:lpstr>
      <vt:lpstr>Array Creation</vt:lpstr>
      <vt:lpstr>Multidimensional Array</vt:lpstr>
      <vt:lpstr>Matrix Addition</vt:lpstr>
      <vt:lpstr>What will we learn in String Handling?</vt:lpstr>
      <vt:lpstr>String </vt:lpstr>
      <vt:lpstr>How to create String object?</vt:lpstr>
      <vt:lpstr>Operation on String / Methods of String</vt:lpstr>
      <vt:lpstr>Operation on String / Methods of String</vt:lpstr>
      <vt:lpstr>Operation on String / Methods of String</vt:lpstr>
      <vt:lpstr>Operation on String / Methods of String</vt:lpstr>
      <vt:lpstr>Operation on String / Methods of String</vt:lpstr>
      <vt:lpstr>Operation on String / Methods of String</vt:lpstr>
      <vt:lpstr>String Buffer Class</vt:lpstr>
      <vt:lpstr>Difference : String vs String Buffer Class</vt:lpstr>
      <vt:lpstr>StringBuffer Class Methods</vt:lpstr>
      <vt:lpstr>Introduction to Java</vt:lpstr>
      <vt:lpstr> OBJECT Oriented PROGRAMMING USING JAVA (3153203) Sem-5-ICT  </vt:lpstr>
      <vt:lpstr> OBJECT Oriented PROGRAMMING USING JAVA Programming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All Student</dc:title>
  <dc:creator>Harikrashna Parikh</dc:creator>
  <cp:lastModifiedBy>Harikrashna Parikh</cp:lastModifiedBy>
  <cp:revision>24</cp:revision>
  <dcterms:created xsi:type="dcterms:W3CDTF">2022-10-20T18:05:13Z</dcterms:created>
  <dcterms:modified xsi:type="dcterms:W3CDTF">2022-10-28T18:52:03Z</dcterms:modified>
</cp:coreProperties>
</file>